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74" r:id="rId10"/>
    <p:sldId id="266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1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play.kahoot.it/v2/?quizId=87aec4f2-8cda-4cf2-9e7f-33636911b18b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play/4444/156/669?fbclid=IwAR1WkT2FSWMoNX-PLO3sny3st6ea5Q3DZ7GtqWVWoIVKJjTpt5FR5roC6BU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desznmx320" TargetMode="External"/><Relationship Id="rId2" Type="http://schemas.openxmlformats.org/officeDocument/2006/relationships/hyperlink" Target="https://www.bookwidgets.com/play/4BFBS4W?teacher_id=656955641482444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0cf8032a-c871-4fcd-bb0c-6c9915185ff1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hyperlink" Target="https://www.e-sfera.hr/dodatni-digitalni-sadrzaji/0cf8032a-c871-4fcd-bb0c-6c9915185ff1/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0cf8032a-c871-4fcd-bb0c-6c9915185ff1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embed/b517c72a82354d1e8a9e7db734469172?themeId=46&amp;templateId=5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48332" y="2407645"/>
            <a:ext cx="9144000" cy="1062598"/>
          </a:xfrm>
        </p:spPr>
        <p:txBody>
          <a:bodyPr/>
          <a:lstStyle/>
          <a:p>
            <a:r>
              <a:rPr lang="hr-HR" b="1" dirty="0" err="1" smtClean="0">
                <a:solidFill>
                  <a:srgbClr val="FF0000"/>
                </a:solidFill>
              </a:rPr>
              <a:t>UNIT</a:t>
            </a:r>
            <a:r>
              <a:rPr lang="hr-HR" b="1" dirty="0" smtClean="0">
                <a:solidFill>
                  <a:srgbClr val="FF0000"/>
                </a:solidFill>
              </a:rPr>
              <a:t> 1: Who am I?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06153" y="3696167"/>
            <a:ext cx="9144000" cy="1655762"/>
          </a:xfrm>
        </p:spPr>
        <p:txBody>
          <a:bodyPr>
            <a:normAutofit/>
          </a:bodyPr>
          <a:lstStyle/>
          <a:p>
            <a:r>
              <a:rPr lang="hr-HR" sz="5400" dirty="0" err="1" smtClean="0"/>
              <a:t>Tia’s</a:t>
            </a:r>
            <a:r>
              <a:rPr lang="hr-HR" sz="5400" dirty="0" smtClean="0"/>
              <a:t> </a:t>
            </a:r>
            <a:r>
              <a:rPr lang="hr-HR" sz="5400" dirty="0" err="1" smtClean="0"/>
              <a:t>family</a:t>
            </a:r>
            <a:endParaRPr lang="hr-HR" sz="5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86264" y="1035597"/>
            <a:ext cx="3363427" cy="448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97" y="293593"/>
            <a:ext cx="6122053" cy="37674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40388" y="336176"/>
            <a:ext cx="4746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Možeš naći podsjetnik u udžbeniku na str. 11!</a:t>
            </a:r>
            <a:endParaRPr lang="hr-HR" sz="24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87" y="242497"/>
            <a:ext cx="6433751" cy="50272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79728" y="1306321"/>
            <a:ext cx="47468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Fill</a:t>
            </a:r>
            <a:r>
              <a:rPr lang="hr-HR" sz="2800" dirty="0" smtClean="0"/>
              <a:t> </a:t>
            </a:r>
            <a:r>
              <a:rPr lang="hr-HR" sz="2800" dirty="0" err="1" smtClean="0"/>
              <a:t>in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gaps</a:t>
            </a:r>
            <a:r>
              <a:rPr lang="hr-HR" sz="2800" dirty="0" smtClean="0"/>
              <a:t> </a:t>
            </a:r>
            <a:r>
              <a:rPr lang="hr-HR" sz="2800" dirty="0" err="1" smtClean="0"/>
              <a:t>with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words</a:t>
            </a:r>
            <a:r>
              <a:rPr lang="hr-HR" sz="2800" dirty="0" smtClean="0"/>
              <a:t> </a:t>
            </a:r>
            <a:r>
              <a:rPr lang="hr-HR" sz="2800" dirty="0" err="1" smtClean="0"/>
              <a:t>given</a:t>
            </a:r>
            <a:r>
              <a:rPr lang="hr-HR" sz="2800" dirty="0" smtClean="0"/>
              <a:t>.</a:t>
            </a:r>
          </a:p>
          <a:p>
            <a:r>
              <a:rPr lang="hr-HR" sz="2400" i="1" dirty="0" smtClean="0"/>
              <a:t>Nadopuni rečenice ponuđenim riječima.</a:t>
            </a:r>
            <a:br>
              <a:rPr lang="hr-HR" sz="2400" i="1" dirty="0" smtClean="0"/>
            </a:br>
            <a:r>
              <a:rPr lang="hr-HR" sz="2400" i="1" dirty="0" smtClean="0"/>
              <a:t>*U rečenicama 4, 5 i 6 pišeš o sebi.</a:t>
            </a:r>
            <a:endParaRPr lang="hr-HR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666195" y="1715636"/>
            <a:ext cx="874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 </a:t>
            </a:r>
            <a:r>
              <a:rPr lang="hr-HR" sz="2400" b="1" dirty="0" err="1" smtClean="0">
                <a:solidFill>
                  <a:srgbClr val="92D050"/>
                </a:solidFill>
              </a:rPr>
              <a:t>is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44372" y="1729080"/>
            <a:ext cx="874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 </a:t>
            </a:r>
            <a:r>
              <a:rPr lang="hr-HR" sz="2400" b="1" dirty="0" err="1" smtClean="0">
                <a:solidFill>
                  <a:srgbClr val="92D050"/>
                </a:solidFill>
              </a:rPr>
              <a:t>isn’t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25023" y="2690769"/>
            <a:ext cx="1017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 </a:t>
            </a:r>
            <a:r>
              <a:rPr lang="hr-HR" sz="2400" b="1" dirty="0" err="1" smtClean="0">
                <a:solidFill>
                  <a:srgbClr val="92D050"/>
                </a:solidFill>
              </a:rPr>
              <a:t>aren’t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0480" y="2690768"/>
            <a:ext cx="874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 are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67662" y="3645511"/>
            <a:ext cx="1017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 are / </a:t>
            </a:r>
            <a:r>
              <a:rPr lang="hr-HR" sz="2400" b="1" dirty="0" err="1" smtClean="0">
                <a:solidFill>
                  <a:srgbClr val="92D050"/>
                </a:solidFill>
              </a:rPr>
              <a:t>aren’t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88725" y="4061010"/>
            <a:ext cx="1277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 am /</a:t>
            </a:r>
          </a:p>
          <a:p>
            <a:r>
              <a:rPr lang="hr-HR" sz="2400" b="1" dirty="0" smtClean="0">
                <a:solidFill>
                  <a:srgbClr val="92D050"/>
                </a:solidFill>
              </a:rPr>
              <a:t>am </a:t>
            </a:r>
            <a:r>
              <a:rPr lang="hr-HR" sz="2400" b="1" dirty="0" err="1" smtClean="0">
                <a:solidFill>
                  <a:srgbClr val="92D050"/>
                </a:solidFill>
              </a:rPr>
              <a:t>not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4265" y="4551482"/>
            <a:ext cx="8740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 </a:t>
            </a:r>
            <a:r>
              <a:rPr lang="hr-HR" sz="2400" b="1" dirty="0" err="1" smtClean="0">
                <a:solidFill>
                  <a:srgbClr val="92D050"/>
                </a:solidFill>
              </a:rPr>
              <a:t>is</a:t>
            </a:r>
            <a:r>
              <a:rPr lang="hr-HR" sz="2400" b="1" dirty="0" smtClean="0">
                <a:solidFill>
                  <a:srgbClr val="92D050"/>
                </a:solidFill>
              </a:rPr>
              <a:t> /  </a:t>
            </a:r>
            <a:r>
              <a:rPr lang="hr-HR" sz="2400" b="1" dirty="0" err="1" smtClean="0">
                <a:solidFill>
                  <a:srgbClr val="92D050"/>
                </a:solidFill>
              </a:rPr>
              <a:t>isn’t</a:t>
            </a:r>
            <a:endParaRPr lang="hr-HR" sz="24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4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510988"/>
            <a:ext cx="1087867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Let’s</a:t>
            </a:r>
            <a:r>
              <a:rPr lang="hr-HR" sz="2800" dirty="0" smtClean="0"/>
              <a:t> </a:t>
            </a:r>
            <a:r>
              <a:rPr lang="hr-HR" sz="2800" dirty="0" err="1" smtClean="0"/>
              <a:t>practise</a:t>
            </a:r>
            <a:r>
              <a:rPr lang="hr-HR" sz="2800" dirty="0" smtClean="0"/>
              <a:t>!</a:t>
            </a:r>
            <a:br>
              <a:rPr lang="hr-HR" sz="2800" dirty="0" smtClean="0"/>
            </a:br>
            <a:endParaRPr lang="hr-HR" sz="2800" dirty="0"/>
          </a:p>
          <a:p>
            <a:r>
              <a:rPr lang="hr-HR" sz="2800" dirty="0" smtClean="0"/>
              <a:t>Open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workbook</a:t>
            </a:r>
            <a:r>
              <a:rPr lang="hr-HR" sz="2800" dirty="0" smtClean="0"/>
              <a:t> on </a:t>
            </a:r>
            <a:r>
              <a:rPr lang="hr-HR" sz="2800" dirty="0" err="1" smtClean="0"/>
              <a:t>page</a:t>
            </a:r>
            <a:r>
              <a:rPr lang="hr-HR" sz="2800" dirty="0" smtClean="0"/>
              <a:t> 9 </a:t>
            </a:r>
            <a:r>
              <a:rPr lang="hr-HR" sz="2800" dirty="0" err="1" smtClean="0"/>
              <a:t>and</a:t>
            </a:r>
            <a:r>
              <a:rPr lang="hr-HR" sz="2800" dirty="0" smtClean="0"/>
              <a:t> 10 </a:t>
            </a:r>
            <a:r>
              <a:rPr lang="hr-HR" sz="2800" dirty="0" err="1" smtClean="0"/>
              <a:t>and</a:t>
            </a:r>
            <a:r>
              <a:rPr lang="hr-HR" sz="2800" dirty="0" smtClean="0"/>
              <a:t> do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following</a:t>
            </a:r>
            <a:r>
              <a:rPr lang="hr-HR" sz="2800" dirty="0" smtClean="0"/>
              <a:t> </a:t>
            </a:r>
            <a:r>
              <a:rPr lang="hr-HR" sz="2800" dirty="0" err="1" smtClean="0"/>
              <a:t>tasks</a:t>
            </a:r>
            <a:r>
              <a:rPr lang="hr-HR" sz="2800" dirty="0" smtClean="0"/>
              <a:t>:</a:t>
            </a:r>
            <a:br>
              <a:rPr lang="hr-HR" sz="2800" dirty="0" smtClean="0"/>
            </a:br>
            <a:r>
              <a:rPr lang="hr-HR" sz="2800" dirty="0" smtClean="0"/>
              <a:t>O</a:t>
            </a:r>
            <a:r>
              <a:rPr lang="hr-HR" sz="2800" i="1" dirty="0" smtClean="0"/>
              <a:t>tvori radnu bilježnicu na str. 9 i 10 te riješi sljedeće zadatke</a:t>
            </a:r>
            <a:r>
              <a:rPr lang="hr-HR" sz="2800" dirty="0" smtClean="0"/>
              <a:t>:</a:t>
            </a:r>
          </a:p>
          <a:p>
            <a:endParaRPr lang="hr-HR" sz="2800" dirty="0"/>
          </a:p>
          <a:p>
            <a:r>
              <a:rPr lang="hr-HR" sz="2800" i="1" dirty="0" smtClean="0"/>
              <a:t>1 – zaokruži točnu riječ. Npr. May </a:t>
            </a:r>
            <a:r>
              <a:rPr lang="hr-HR" sz="2800" i="1" dirty="0" err="1" smtClean="0"/>
              <a:t>is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funny</a:t>
            </a:r>
            <a:r>
              <a:rPr lang="hr-HR" sz="2800" i="1" dirty="0" smtClean="0"/>
              <a:t>. He / </a:t>
            </a:r>
            <a:r>
              <a:rPr lang="hr-HR" sz="2800" i="1" dirty="0" err="1" smtClean="0"/>
              <a:t>She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is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funny</a:t>
            </a:r>
            <a:r>
              <a:rPr lang="hr-HR" sz="2800" i="1" dirty="0" smtClean="0"/>
              <a:t>.</a:t>
            </a:r>
          </a:p>
          <a:p>
            <a:r>
              <a:rPr lang="hr-HR" sz="2800" i="1" dirty="0" smtClean="0"/>
              <a:t>3 – nadopuni rečenice ponuđenim izrazima. Npr. </a:t>
            </a:r>
            <a:r>
              <a:rPr lang="hr-HR" sz="2800" i="1" dirty="0" err="1" smtClean="0"/>
              <a:t>This</a:t>
            </a:r>
            <a:r>
              <a:rPr lang="hr-HR" sz="2800" i="1" dirty="0" smtClean="0"/>
              <a:t> </a:t>
            </a:r>
            <a:r>
              <a:rPr lang="hr-HR" sz="2800" b="1" i="1" u="sng" dirty="0" err="1" smtClean="0">
                <a:solidFill>
                  <a:srgbClr val="FF0000"/>
                </a:solidFill>
              </a:rPr>
              <a:t>is</a:t>
            </a:r>
            <a:r>
              <a:rPr lang="hr-HR" sz="2800" i="1" dirty="0" smtClean="0">
                <a:solidFill>
                  <a:srgbClr val="FF0000"/>
                </a:solidFill>
              </a:rPr>
              <a:t> </a:t>
            </a:r>
            <a:r>
              <a:rPr lang="hr-HR" sz="2800" i="1" dirty="0" err="1" smtClean="0"/>
              <a:t>my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best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friend</a:t>
            </a:r>
            <a:r>
              <a:rPr lang="hr-HR" sz="2800" i="1" dirty="0" smtClean="0"/>
              <a:t>, </a:t>
            </a:r>
            <a:r>
              <a:rPr lang="hr-HR" sz="2800" i="1" dirty="0" err="1" smtClean="0"/>
              <a:t>Nicola</a:t>
            </a:r>
            <a:r>
              <a:rPr lang="hr-HR" sz="2800" i="1" dirty="0" smtClean="0"/>
              <a:t>.</a:t>
            </a:r>
          </a:p>
          <a:p>
            <a:r>
              <a:rPr lang="hr-HR" sz="2800" i="1" dirty="0" smtClean="0"/>
              <a:t>4 – pretvori ponuđenu jesnu rečenicu u niječnu. </a:t>
            </a:r>
          </a:p>
          <a:p>
            <a:r>
              <a:rPr lang="hr-HR" sz="2800" i="1" dirty="0"/>
              <a:t> </a:t>
            </a:r>
            <a:r>
              <a:rPr lang="hr-HR" sz="2800" i="1" dirty="0" smtClean="0"/>
              <a:t>      Npr. </a:t>
            </a:r>
            <a:r>
              <a:rPr lang="hr-HR" sz="2800" i="1" dirty="0" err="1" smtClean="0"/>
              <a:t>This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is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my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best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friend</a:t>
            </a:r>
            <a:r>
              <a:rPr lang="hr-HR" sz="2800" i="1" dirty="0" smtClean="0"/>
              <a:t>, </a:t>
            </a:r>
            <a:r>
              <a:rPr lang="hr-HR" sz="2800" i="1" dirty="0" err="1" smtClean="0"/>
              <a:t>Nicola</a:t>
            </a:r>
            <a:r>
              <a:rPr lang="hr-HR" sz="2800" i="1" dirty="0" smtClean="0"/>
              <a:t>. </a:t>
            </a:r>
            <a:r>
              <a:rPr lang="hr-HR" sz="2800" i="1" dirty="0" smtClean="0">
                <a:sym typeface="Wingdings" panose="05000000000000000000" pitchFamily="2" charset="2"/>
              </a:rPr>
              <a:t> </a:t>
            </a:r>
            <a:r>
              <a:rPr lang="hr-HR" sz="2800" i="1" dirty="0" err="1" smtClean="0">
                <a:sym typeface="Wingdings" panose="05000000000000000000" pitchFamily="2" charset="2"/>
              </a:rPr>
              <a:t>This</a:t>
            </a:r>
            <a:r>
              <a:rPr lang="hr-HR" sz="2800" i="1" dirty="0" smtClean="0">
                <a:sym typeface="Wingdings" panose="05000000000000000000" pitchFamily="2" charset="2"/>
              </a:rPr>
              <a:t> </a:t>
            </a:r>
            <a:r>
              <a:rPr lang="hr-HR" sz="2800" b="1" i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isn’t</a:t>
            </a:r>
            <a:r>
              <a:rPr lang="hr-HR" sz="2800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 i="1" dirty="0" err="1" smtClean="0">
                <a:sym typeface="Wingdings" panose="05000000000000000000" pitchFamily="2" charset="2"/>
              </a:rPr>
              <a:t>my</a:t>
            </a:r>
            <a:r>
              <a:rPr lang="hr-HR" sz="2800" i="1" dirty="0" smtClean="0">
                <a:sym typeface="Wingdings" panose="05000000000000000000" pitchFamily="2" charset="2"/>
              </a:rPr>
              <a:t> </a:t>
            </a:r>
            <a:r>
              <a:rPr lang="hr-HR" sz="2800" i="1" dirty="0" err="1" smtClean="0">
                <a:sym typeface="Wingdings" panose="05000000000000000000" pitchFamily="2" charset="2"/>
              </a:rPr>
              <a:t>best</a:t>
            </a:r>
            <a:r>
              <a:rPr lang="hr-HR" sz="2800" i="1" dirty="0" smtClean="0">
                <a:sym typeface="Wingdings" panose="05000000000000000000" pitchFamily="2" charset="2"/>
              </a:rPr>
              <a:t> </a:t>
            </a:r>
            <a:r>
              <a:rPr lang="hr-HR" sz="2800" i="1" dirty="0" err="1" smtClean="0">
                <a:sym typeface="Wingdings" panose="05000000000000000000" pitchFamily="2" charset="2"/>
              </a:rPr>
              <a:t>friend</a:t>
            </a:r>
            <a:r>
              <a:rPr lang="hr-HR" sz="2800" i="1" dirty="0" smtClean="0">
                <a:sym typeface="Wingdings" panose="05000000000000000000" pitchFamily="2" charset="2"/>
              </a:rPr>
              <a:t>, </a:t>
            </a:r>
            <a:r>
              <a:rPr lang="hr-HR" sz="2800" i="1" dirty="0" err="1" smtClean="0">
                <a:sym typeface="Wingdings" panose="05000000000000000000" pitchFamily="2" charset="2"/>
              </a:rPr>
              <a:t>Nicola</a:t>
            </a:r>
            <a:endParaRPr lang="hr-HR" sz="2800" i="1" dirty="0" smtClean="0">
              <a:sym typeface="Wingdings" panose="05000000000000000000" pitchFamily="2" charset="2"/>
            </a:endParaRPr>
          </a:p>
          <a:p>
            <a:endParaRPr lang="hr-HR" sz="2800" dirty="0">
              <a:sym typeface="Wingdings" panose="05000000000000000000" pitchFamily="2" charset="2"/>
            </a:endParaRPr>
          </a:p>
          <a:p>
            <a:r>
              <a:rPr lang="hr-HR" sz="2800" dirty="0" smtClean="0">
                <a:sym typeface="Wingdings" panose="05000000000000000000" pitchFamily="2" charset="2"/>
              </a:rPr>
              <a:t>Možeš zaigrati </a:t>
            </a:r>
            <a:r>
              <a:rPr lang="hr-HR" sz="2800" dirty="0">
                <a:sym typeface="Wingdings" panose="05000000000000000000" pitchFamily="2" charset="2"/>
              </a:rPr>
              <a:t>i igru: </a:t>
            </a:r>
            <a:r>
              <a:rPr lang="hr-HR" sz="2800" dirty="0" err="1">
                <a:sym typeface="Wingdings" panose="05000000000000000000" pitchFamily="2" charset="2"/>
                <a:hlinkClick r:id="rId2"/>
              </a:rPr>
              <a:t>https</a:t>
            </a:r>
            <a:r>
              <a:rPr lang="hr-HR" sz="2800" dirty="0">
                <a:sym typeface="Wingdings" panose="05000000000000000000" pitchFamily="2" charset="2"/>
                <a:hlinkClick r:id="rId2"/>
              </a:rPr>
              <a:t>://</a:t>
            </a:r>
            <a:r>
              <a:rPr lang="hr-HR" sz="2800" dirty="0" err="1">
                <a:sym typeface="Wingdings" panose="05000000000000000000" pitchFamily="2" charset="2"/>
                <a:hlinkClick r:id="rId2"/>
              </a:rPr>
              <a:t>play.kahoot.it</a:t>
            </a:r>
            <a:r>
              <a:rPr lang="hr-HR" sz="2800" dirty="0">
                <a:sym typeface="Wingdings" panose="05000000000000000000" pitchFamily="2" charset="2"/>
                <a:hlinkClick r:id="rId2"/>
              </a:rPr>
              <a:t>/</a:t>
            </a:r>
            <a:r>
              <a:rPr lang="hr-HR" sz="2800" dirty="0" err="1">
                <a:sym typeface="Wingdings" panose="05000000000000000000" pitchFamily="2" charset="2"/>
                <a:hlinkClick r:id="rId2"/>
              </a:rPr>
              <a:t>v2</a:t>
            </a:r>
            <a:r>
              <a:rPr lang="hr-HR" sz="2800" dirty="0">
                <a:sym typeface="Wingdings" panose="05000000000000000000" pitchFamily="2" charset="2"/>
                <a:hlinkClick r:id="rId2"/>
              </a:rPr>
              <a:t>/?</a:t>
            </a:r>
            <a:r>
              <a:rPr lang="hr-HR" sz="2800" dirty="0" err="1" smtClean="0">
                <a:sym typeface="Wingdings" panose="05000000000000000000" pitchFamily="2" charset="2"/>
                <a:hlinkClick r:id="rId2"/>
              </a:rPr>
              <a:t>quizId</a:t>
            </a:r>
            <a:r>
              <a:rPr lang="hr-HR" sz="2800" dirty="0" smtClean="0">
                <a:sym typeface="Wingdings" panose="05000000000000000000" pitchFamily="2" charset="2"/>
                <a:hlinkClick r:id="rId2"/>
              </a:rPr>
              <a:t>=</a:t>
            </a:r>
            <a:r>
              <a:rPr lang="hr-HR" sz="2800" dirty="0" err="1" smtClean="0">
                <a:sym typeface="Wingdings" panose="05000000000000000000" pitchFamily="2" charset="2"/>
                <a:hlinkClick r:id="rId2"/>
              </a:rPr>
              <a:t>87aec4f2-8cda-4cf2-9e7f-33636911b18b</a:t>
            </a:r>
            <a:r>
              <a:rPr lang="hr-HR" sz="2800" dirty="0" smtClean="0">
                <a:sym typeface="Wingdings" panose="05000000000000000000" pitchFamily="2" charset="2"/>
              </a:rPr>
              <a:t> </a:t>
            </a:r>
            <a:endParaRPr lang="hr-HR" sz="2800" dirty="0"/>
          </a:p>
        </p:txBody>
      </p:sp>
      <p:sp>
        <p:nvSpPr>
          <p:cNvPr id="2" name="Oval 1"/>
          <p:cNvSpPr/>
          <p:nvPr/>
        </p:nvSpPr>
        <p:spPr>
          <a:xfrm>
            <a:off x="7528697" y="2658794"/>
            <a:ext cx="633046" cy="478301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2438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069542" cy="687556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89494" y="1330824"/>
            <a:ext cx="6096000" cy="372409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sz="2400" dirty="0"/>
          </a:p>
          <a:p>
            <a:r>
              <a:rPr lang="hr-HR" sz="2800" dirty="0" err="1" smtClean="0"/>
              <a:t>Look</a:t>
            </a:r>
            <a:r>
              <a:rPr lang="hr-HR" sz="2800" dirty="0" smtClean="0"/>
              <a:t> at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pictures</a:t>
            </a:r>
            <a:r>
              <a:rPr lang="hr-HR" sz="2800" dirty="0" smtClean="0"/>
              <a:t>. </a:t>
            </a:r>
            <a:r>
              <a:rPr lang="hr-HR" sz="2800" dirty="0" err="1" smtClean="0"/>
              <a:t>Pick</a:t>
            </a:r>
            <a:r>
              <a:rPr lang="hr-HR" sz="2800" dirty="0" smtClean="0"/>
              <a:t> a </a:t>
            </a:r>
            <a:r>
              <a:rPr lang="hr-HR" sz="2800" dirty="0" err="1" smtClean="0"/>
              <a:t>character</a:t>
            </a:r>
            <a:r>
              <a:rPr lang="hr-HR" sz="2800" dirty="0" smtClean="0"/>
              <a:t> </a:t>
            </a:r>
            <a:r>
              <a:rPr lang="hr-HR" sz="2800" dirty="0" err="1" smtClean="0"/>
              <a:t>from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picture</a:t>
            </a:r>
            <a:r>
              <a:rPr lang="hr-HR" sz="2800" dirty="0"/>
              <a:t> </a:t>
            </a:r>
            <a:r>
              <a:rPr lang="hr-HR" sz="2800" dirty="0" err="1" smtClean="0"/>
              <a:t>and</a:t>
            </a:r>
            <a:r>
              <a:rPr lang="hr-HR" sz="2800" dirty="0" smtClean="0"/>
              <a:t> </a:t>
            </a:r>
            <a:r>
              <a:rPr lang="hr-HR" sz="2800" dirty="0" err="1" smtClean="0"/>
              <a:t>describe</a:t>
            </a:r>
            <a:r>
              <a:rPr lang="hr-HR" sz="2800" dirty="0" smtClean="0"/>
              <a:t> </a:t>
            </a:r>
            <a:r>
              <a:rPr lang="hr-HR" sz="2800" dirty="0" err="1" smtClean="0"/>
              <a:t>him</a:t>
            </a:r>
            <a:r>
              <a:rPr lang="hr-HR" sz="2800" dirty="0"/>
              <a:t> </a:t>
            </a:r>
            <a:r>
              <a:rPr lang="hr-HR" sz="2800" dirty="0" err="1" smtClean="0"/>
              <a:t>or</a:t>
            </a:r>
            <a:r>
              <a:rPr lang="hr-HR" sz="2800" dirty="0" smtClean="0"/>
              <a:t> </a:t>
            </a:r>
            <a:r>
              <a:rPr lang="hr-HR" sz="2800" dirty="0" err="1" smtClean="0"/>
              <a:t>her</a:t>
            </a:r>
            <a:r>
              <a:rPr lang="hr-HR" sz="2800" dirty="0" smtClean="0"/>
              <a:t>.</a:t>
            </a:r>
          </a:p>
          <a:p>
            <a:r>
              <a:rPr lang="hr-HR" sz="2800" i="1" dirty="0" smtClean="0"/>
              <a:t>Pogledaj slike. Odaberi lik i opiši ga/je.</a:t>
            </a:r>
          </a:p>
          <a:p>
            <a:endParaRPr lang="hr-HR" sz="2400" dirty="0"/>
          </a:p>
          <a:p>
            <a:r>
              <a:rPr lang="hr-HR" sz="2800" dirty="0" smtClean="0"/>
              <a:t>Npr. </a:t>
            </a:r>
            <a:r>
              <a:rPr lang="hr-HR" sz="2800" dirty="0" err="1" smtClean="0"/>
              <a:t>This</a:t>
            </a:r>
            <a:r>
              <a:rPr lang="hr-HR" sz="2800" dirty="0" smtClean="0"/>
              <a:t> </a:t>
            </a:r>
            <a:r>
              <a:rPr lang="hr-HR" sz="2800" dirty="0" err="1" smtClean="0"/>
              <a:t>man</a:t>
            </a:r>
            <a:r>
              <a:rPr lang="hr-HR" sz="2800" dirty="0" smtClean="0"/>
              <a:t> </a:t>
            </a: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tall</a:t>
            </a:r>
            <a:r>
              <a:rPr lang="hr-HR" sz="2800" dirty="0" smtClean="0"/>
              <a:t> </a:t>
            </a:r>
            <a:r>
              <a:rPr lang="hr-HR" sz="2800" dirty="0" err="1" smtClean="0"/>
              <a:t>and</a:t>
            </a:r>
            <a:r>
              <a:rPr lang="hr-HR" sz="2800" dirty="0" smtClean="0"/>
              <a:t> </a:t>
            </a:r>
            <a:r>
              <a:rPr lang="hr-HR" sz="2800" dirty="0" err="1" smtClean="0"/>
              <a:t>thin</a:t>
            </a:r>
            <a:r>
              <a:rPr lang="hr-HR" sz="2800" dirty="0" smtClean="0"/>
              <a:t>…</a:t>
            </a:r>
          </a:p>
          <a:p>
            <a:endParaRPr lang="hr-HR" sz="2400" dirty="0"/>
          </a:p>
          <a:p>
            <a:endParaRPr lang="hr-HR" sz="2400" dirty="0"/>
          </a:p>
        </p:txBody>
      </p:sp>
      <p:sp>
        <p:nvSpPr>
          <p:cNvPr id="4" name="Rectangle 3"/>
          <p:cNvSpPr/>
          <p:nvPr/>
        </p:nvSpPr>
        <p:spPr>
          <a:xfrm>
            <a:off x="5589494" y="743636"/>
            <a:ext cx="6096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800" dirty="0" smtClean="0"/>
              <a:t>Open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book</a:t>
            </a:r>
            <a:r>
              <a:rPr lang="hr-HR" sz="2800" dirty="0" smtClean="0"/>
              <a:t> on </a:t>
            </a:r>
            <a:r>
              <a:rPr lang="hr-HR" sz="2800" dirty="0" err="1" smtClean="0"/>
              <a:t>page</a:t>
            </a:r>
            <a:r>
              <a:rPr lang="hr-HR" sz="2800" dirty="0" smtClean="0"/>
              <a:t> 11.</a:t>
            </a:r>
          </a:p>
          <a:p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78459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701" y="76563"/>
            <a:ext cx="11277601" cy="998258"/>
          </a:xfrm>
        </p:spPr>
        <p:txBody>
          <a:bodyPr/>
          <a:lstStyle/>
          <a:p>
            <a:pPr marL="0" indent="0">
              <a:buNone/>
            </a:pPr>
            <a:r>
              <a:rPr lang="hr-HR" dirty="0" smtClean="0"/>
              <a:t>Do </a:t>
            </a:r>
            <a:r>
              <a:rPr lang="hr-HR" dirty="0" err="1" smtClean="0"/>
              <a:t>you</a:t>
            </a:r>
            <a:r>
              <a:rPr lang="hr-HR" dirty="0" smtClean="0"/>
              <a:t> </a:t>
            </a:r>
            <a:r>
              <a:rPr lang="hr-HR" dirty="0" err="1" smtClean="0"/>
              <a:t>know</a:t>
            </a:r>
            <a:r>
              <a:rPr lang="hr-HR" dirty="0" smtClean="0"/>
              <a:t> </a:t>
            </a:r>
            <a:r>
              <a:rPr lang="hr-HR" dirty="0" err="1" smtClean="0"/>
              <a:t>the</a:t>
            </a:r>
            <a:r>
              <a:rPr lang="hr-HR" dirty="0" smtClean="0"/>
              <a:t> </a:t>
            </a:r>
            <a:r>
              <a:rPr lang="hr-HR" dirty="0" err="1" smtClean="0"/>
              <a:t>meaning</a:t>
            </a:r>
            <a:r>
              <a:rPr lang="hr-HR" dirty="0" smtClean="0"/>
              <a:t> </a:t>
            </a:r>
            <a:r>
              <a:rPr lang="hr-HR" dirty="0" err="1" smtClean="0"/>
              <a:t>of</a:t>
            </a:r>
            <a:r>
              <a:rPr lang="hr-HR" dirty="0" smtClean="0"/>
              <a:t> </a:t>
            </a:r>
            <a:r>
              <a:rPr lang="hr-HR" dirty="0" err="1" smtClean="0"/>
              <a:t>these</a:t>
            </a:r>
            <a:r>
              <a:rPr lang="hr-HR" dirty="0" smtClean="0"/>
              <a:t> </a:t>
            </a:r>
            <a:r>
              <a:rPr lang="hr-HR" dirty="0" err="1" smtClean="0"/>
              <a:t>words</a:t>
            </a:r>
            <a:r>
              <a:rPr lang="hr-HR" dirty="0" smtClean="0"/>
              <a:t> </a:t>
            </a:r>
            <a:r>
              <a:rPr lang="hr-HR" dirty="0" err="1" smtClean="0"/>
              <a:t>and</a:t>
            </a:r>
            <a:r>
              <a:rPr lang="hr-HR" dirty="0" smtClean="0"/>
              <a:t> </a:t>
            </a:r>
            <a:r>
              <a:rPr lang="hr-HR" dirty="0" err="1" smtClean="0"/>
              <a:t>expressions</a:t>
            </a:r>
            <a:r>
              <a:rPr lang="hr-HR" dirty="0" smtClean="0"/>
              <a:t>?</a:t>
            </a:r>
          </a:p>
          <a:p>
            <a:pPr marL="0" indent="0">
              <a:buNone/>
            </a:pPr>
            <a:r>
              <a:rPr lang="hr-HR" i="1" dirty="0" smtClean="0"/>
              <a:t>Znaš li značenje ovih riječi i izraza?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82701" y="1135274"/>
            <a:ext cx="11277601" cy="4248443"/>
          </a:xfrm>
          <a:prstGeom prst="rect">
            <a:avLst/>
          </a:prstGeom>
          <a:solidFill>
            <a:schemeClr val="bg1">
              <a:lumMod val="95000"/>
              <a:alpha val="47000"/>
            </a:schemeClr>
          </a:solidFill>
          <a:ln w="44450">
            <a:solidFill>
              <a:srgbClr val="FFC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dirty="0" smtClean="0"/>
              <a:t>           </a:t>
            </a:r>
          </a:p>
          <a:p>
            <a:pPr marL="0" indent="0">
              <a:buNone/>
            </a:pPr>
            <a:r>
              <a:rPr lang="hr-HR" dirty="0"/>
              <a:t>	</a:t>
            </a:r>
            <a:r>
              <a:rPr lang="hr-HR" dirty="0" smtClean="0"/>
              <a:t> </a:t>
            </a:r>
            <a:r>
              <a:rPr lang="hr-HR" dirty="0" err="1" smtClean="0"/>
              <a:t>tall</a:t>
            </a:r>
            <a:r>
              <a:rPr lang="hr-HR" dirty="0" smtClean="0"/>
              <a:t> 		-       					</a:t>
            </a:r>
            <a:r>
              <a:rPr lang="hr-HR" dirty="0" err="1" smtClean="0"/>
              <a:t>bald</a:t>
            </a:r>
            <a:r>
              <a:rPr lang="hr-HR" dirty="0" smtClean="0"/>
              <a:t>            -</a:t>
            </a:r>
          </a:p>
          <a:p>
            <a:pPr marL="0" indent="0">
              <a:buNone/>
            </a:pPr>
            <a:r>
              <a:rPr lang="hr-HR" dirty="0" err="1" smtClean="0"/>
              <a:t>medium-height</a:t>
            </a:r>
            <a:r>
              <a:rPr lang="hr-HR" dirty="0" smtClean="0"/>
              <a:t>	-       					blond	         -      	</a:t>
            </a:r>
          </a:p>
          <a:p>
            <a:pPr marL="0" indent="0">
              <a:buNone/>
            </a:pPr>
            <a:r>
              <a:rPr lang="hr-HR" dirty="0" smtClean="0"/>
              <a:t>          short  		-       				</a:t>
            </a:r>
            <a:r>
              <a:rPr lang="hr-HR" dirty="0" err="1" smtClean="0"/>
              <a:t>shoulder-length</a:t>
            </a:r>
            <a:r>
              <a:rPr lang="hr-HR" dirty="0" smtClean="0"/>
              <a:t>   -    </a:t>
            </a:r>
          </a:p>
          <a:p>
            <a:pPr marL="0" indent="0">
              <a:buNone/>
            </a:pPr>
            <a:r>
              <a:rPr lang="hr-HR" dirty="0" smtClean="0"/>
              <a:t>	</a:t>
            </a:r>
            <a:r>
              <a:rPr lang="hr-HR" dirty="0" err="1" smtClean="0"/>
              <a:t>plump</a:t>
            </a:r>
            <a:r>
              <a:rPr lang="hr-HR" dirty="0" smtClean="0"/>
              <a:t> 	-       					</a:t>
            </a:r>
            <a:r>
              <a:rPr lang="hr-HR" dirty="0" err="1" smtClean="0"/>
              <a:t>curly</a:t>
            </a:r>
            <a:r>
              <a:rPr lang="hr-HR" dirty="0" smtClean="0"/>
              <a:t>           -</a:t>
            </a:r>
          </a:p>
          <a:p>
            <a:pPr marL="0" indent="0">
              <a:buNone/>
            </a:pPr>
            <a:r>
              <a:rPr lang="hr-HR" dirty="0" smtClean="0"/>
              <a:t>	</a:t>
            </a:r>
            <a:r>
              <a:rPr lang="hr-HR" dirty="0" err="1" smtClean="0"/>
              <a:t>thin</a:t>
            </a:r>
            <a:r>
              <a:rPr lang="hr-HR" dirty="0" smtClean="0"/>
              <a:t> 		-       					</a:t>
            </a:r>
            <a:r>
              <a:rPr lang="hr-HR" dirty="0" err="1" smtClean="0"/>
              <a:t>wavy</a:t>
            </a:r>
            <a:r>
              <a:rPr lang="hr-HR" dirty="0" smtClean="0"/>
              <a:t>          -</a:t>
            </a:r>
          </a:p>
          <a:p>
            <a:pPr marL="0" indent="0">
              <a:buNone/>
            </a:pPr>
            <a:r>
              <a:rPr lang="hr-HR" dirty="0" smtClean="0"/>
              <a:t>	</a:t>
            </a:r>
            <a:r>
              <a:rPr lang="hr-HR" dirty="0" err="1" smtClean="0"/>
              <a:t>young</a:t>
            </a:r>
            <a:r>
              <a:rPr lang="hr-HR" dirty="0" smtClean="0"/>
              <a:t> 	-       					</a:t>
            </a:r>
            <a:r>
              <a:rPr lang="hr-HR" dirty="0" err="1" smtClean="0"/>
              <a:t>straight</a:t>
            </a:r>
            <a:r>
              <a:rPr lang="hr-HR" dirty="0" smtClean="0"/>
              <a:t>      -</a:t>
            </a:r>
          </a:p>
          <a:p>
            <a:pPr marL="0" indent="0">
              <a:buNone/>
            </a:pPr>
            <a:r>
              <a:rPr lang="hr-HR" dirty="0" smtClean="0"/>
              <a:t>	</a:t>
            </a:r>
            <a:r>
              <a:rPr lang="hr-HR" dirty="0" err="1" smtClean="0"/>
              <a:t>old</a:t>
            </a:r>
            <a:r>
              <a:rPr lang="hr-HR" dirty="0" smtClean="0"/>
              <a:t>                 -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dirty="0"/>
          </a:p>
          <a:p>
            <a:pPr marL="0" indent="0">
              <a:buFont typeface="Arial" panose="020B0604020202020204" pitchFamily="34" charset="0"/>
              <a:buNone/>
            </a:pPr>
            <a:endParaRPr lang="hr-HR" dirty="0"/>
          </a:p>
          <a:p>
            <a:pPr marL="0" indent="0">
              <a:buFont typeface="Arial" panose="020B0604020202020204" pitchFamily="34" charset="0"/>
              <a:buNone/>
            </a:pPr>
            <a:endParaRPr lang="hr-HR" dirty="0"/>
          </a:p>
          <a:p>
            <a:pPr marL="0" indent="0">
              <a:buFont typeface="Arial" panose="020B0604020202020204" pitchFamily="34" charset="0"/>
              <a:buNone/>
            </a:pPr>
            <a:endParaRPr lang="hr-HR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hr-HR" dirty="0"/>
          </a:p>
        </p:txBody>
      </p:sp>
      <p:sp>
        <p:nvSpPr>
          <p:cNvPr id="5" name="TextBox 4"/>
          <p:cNvSpPr txBox="1"/>
          <p:nvPr/>
        </p:nvSpPr>
        <p:spPr>
          <a:xfrm>
            <a:off x="4011147" y="1598041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visok</a:t>
            </a:r>
            <a:endParaRPr lang="hr-HR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854542" y="2139726"/>
            <a:ext cx="2205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s</a:t>
            </a:r>
            <a:r>
              <a:rPr lang="hr-HR" sz="2800" dirty="0" smtClean="0"/>
              <a:t>rednje visine</a:t>
            </a:r>
            <a:endParaRPr lang="hr-HR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089448" y="2688001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nizak</a:t>
            </a:r>
            <a:endParaRPr lang="hr-HR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011145" y="3157229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punašan</a:t>
            </a:r>
            <a:endParaRPr lang="hr-HR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011144" y="3680449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mršav</a:t>
            </a:r>
            <a:endParaRPr lang="hr-HR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011142" y="4203669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mlad</a:t>
            </a:r>
            <a:endParaRPr lang="hr-HR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106082" y="4691249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star</a:t>
            </a:r>
            <a:endParaRPr lang="hr-HR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9968190" y="1598041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ćelav</a:t>
            </a:r>
            <a:endParaRPr lang="hr-HR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9968189" y="2136740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p</a:t>
            </a:r>
            <a:r>
              <a:rPr lang="hr-HR" sz="2800" dirty="0" smtClean="0"/>
              <a:t>lave kose</a:t>
            </a:r>
            <a:endParaRPr lang="hr-HR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9929036" y="2659960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d</a:t>
            </a:r>
            <a:r>
              <a:rPr lang="hr-HR" sz="2800" dirty="0" smtClean="0"/>
              <a:t>o ramena</a:t>
            </a:r>
            <a:endParaRPr lang="hr-HR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10007344" y="3139705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kovrčav</a:t>
            </a:r>
            <a:endParaRPr lang="hr-HR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9968189" y="3662773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valovit</a:t>
            </a:r>
            <a:endParaRPr lang="hr-HR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9987767" y="4182368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ravan</a:t>
            </a:r>
            <a:endParaRPr lang="hr-HR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649660" y="5431233"/>
            <a:ext cx="108204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Let’s</a:t>
            </a:r>
            <a:r>
              <a:rPr lang="hr-HR" sz="2800" dirty="0" smtClean="0"/>
              <a:t> </a:t>
            </a:r>
            <a:r>
              <a:rPr lang="hr-HR" sz="2800" dirty="0" err="1" smtClean="0"/>
              <a:t>practise</a:t>
            </a:r>
            <a:r>
              <a:rPr lang="hr-HR" sz="2800" dirty="0" smtClean="0"/>
              <a:t>! Ponovi naučene izraze uz zadatak na sljedećoj </a:t>
            </a:r>
            <a:r>
              <a:rPr lang="hr-HR" sz="2800" dirty="0"/>
              <a:t>poveznici: </a:t>
            </a:r>
            <a:r>
              <a:rPr lang="hr-HR" sz="2800" dirty="0" err="1">
                <a:hlinkClick r:id="rId2"/>
              </a:rPr>
              <a:t>https</a:t>
            </a:r>
            <a:r>
              <a:rPr lang="hr-HR" sz="2800" dirty="0">
                <a:hlinkClick r:id="rId2"/>
              </a:rPr>
              <a:t>://</a:t>
            </a:r>
            <a:r>
              <a:rPr lang="hr-HR" sz="2800" dirty="0" err="1" smtClean="0">
                <a:hlinkClick r:id="rId2"/>
              </a:rPr>
              <a:t>wordwall.net</a:t>
            </a:r>
            <a:r>
              <a:rPr lang="hr-HR" sz="2800" dirty="0" smtClean="0">
                <a:hlinkClick r:id="rId2"/>
              </a:rPr>
              <a:t>/</a:t>
            </a:r>
            <a:r>
              <a:rPr lang="hr-HR" sz="2800" dirty="0" err="1" smtClean="0">
                <a:hlinkClick r:id="rId2"/>
              </a:rPr>
              <a:t>play</a:t>
            </a:r>
            <a:r>
              <a:rPr lang="hr-HR" sz="2800" dirty="0" smtClean="0">
                <a:hlinkClick r:id="rId2"/>
              </a:rPr>
              <a:t>/4444/156/</a:t>
            </a:r>
            <a:r>
              <a:rPr lang="hr-HR" sz="2800" dirty="0" err="1" smtClean="0">
                <a:hlinkClick r:id="rId2"/>
              </a:rPr>
              <a:t>669?fbclid</a:t>
            </a:r>
            <a:r>
              <a:rPr lang="hr-HR" sz="2800" dirty="0" smtClean="0">
                <a:hlinkClick r:id="rId2"/>
              </a:rPr>
              <a:t>=</a:t>
            </a:r>
            <a:r>
              <a:rPr lang="hr-HR" sz="2800" dirty="0" err="1" smtClean="0">
                <a:hlinkClick r:id="rId2"/>
              </a:rPr>
              <a:t>IwAR1WkT2FSWMoNX-PLO3sny3st6ea5Q3DZ7GtqWVWoIVKJjTpt5FR5roC6BU</a:t>
            </a:r>
            <a:r>
              <a:rPr lang="hr-HR" sz="2800" dirty="0" smtClean="0"/>
              <a:t> 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4401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788" y="279213"/>
            <a:ext cx="10515600" cy="37011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dirty="0" err="1" smtClean="0"/>
              <a:t>YES</a:t>
            </a:r>
            <a:r>
              <a:rPr lang="hr-HR" dirty="0" smtClean="0"/>
              <a:t>/NO </a:t>
            </a:r>
            <a:r>
              <a:rPr lang="hr-HR" dirty="0" err="1" smtClean="0"/>
              <a:t>questions</a:t>
            </a:r>
            <a:endParaRPr lang="hr-HR" dirty="0" smtClean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 err="1" smtClean="0"/>
              <a:t>Look</a:t>
            </a:r>
            <a:r>
              <a:rPr lang="hr-HR" dirty="0" smtClean="0"/>
              <a:t> at </a:t>
            </a:r>
            <a:r>
              <a:rPr lang="hr-HR" dirty="0" err="1" smtClean="0"/>
              <a:t>the</a:t>
            </a:r>
            <a:r>
              <a:rPr lang="hr-HR" dirty="0" smtClean="0"/>
              <a:t> </a:t>
            </a:r>
            <a:r>
              <a:rPr lang="hr-HR" dirty="0" err="1" smtClean="0"/>
              <a:t>examples</a:t>
            </a:r>
            <a:r>
              <a:rPr lang="hr-HR" dirty="0" smtClean="0"/>
              <a:t>: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hr-HR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hr-HR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410" y="4522942"/>
            <a:ext cx="7868693" cy="18644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98805" y="1978210"/>
            <a:ext cx="5697416" cy="1661993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solidFill>
              <a:srgbClr val="FF0000">
                <a:alpha val="62000"/>
              </a:srgbClr>
            </a:solidFill>
          </a:ln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00B0F0"/>
                </a:solidFill>
              </a:rPr>
              <a:t>I</a:t>
            </a:r>
            <a:r>
              <a:rPr lang="hr-HR" sz="2800" dirty="0"/>
              <a:t> </a:t>
            </a:r>
            <a:r>
              <a:rPr lang="hr-HR" sz="2800" dirty="0">
                <a:solidFill>
                  <a:srgbClr val="FF0000"/>
                </a:solidFill>
              </a:rPr>
              <a:t>am</a:t>
            </a:r>
            <a:r>
              <a:rPr lang="hr-HR" sz="2800" dirty="0"/>
              <a:t> short. </a:t>
            </a:r>
            <a:r>
              <a:rPr lang="hr-HR" sz="2800" dirty="0">
                <a:sym typeface="Wingdings" panose="05000000000000000000" pitchFamily="2" charset="2"/>
              </a:rPr>
              <a:t>  </a:t>
            </a:r>
            <a:r>
              <a:rPr lang="hr-HR" sz="2800" dirty="0">
                <a:solidFill>
                  <a:srgbClr val="FF0000"/>
                </a:solidFill>
                <a:sym typeface="Wingdings" panose="05000000000000000000" pitchFamily="2" charset="2"/>
              </a:rPr>
              <a:t>Am</a:t>
            </a:r>
            <a:r>
              <a:rPr lang="hr-HR" sz="2800" dirty="0">
                <a:sym typeface="Wingdings" panose="05000000000000000000" pitchFamily="2" charset="2"/>
              </a:rPr>
              <a:t> </a:t>
            </a:r>
            <a:r>
              <a:rPr lang="hr-HR" sz="2800" dirty="0">
                <a:solidFill>
                  <a:srgbClr val="00B0F0"/>
                </a:solidFill>
                <a:sym typeface="Wingdings" panose="05000000000000000000" pitchFamily="2" charset="2"/>
              </a:rPr>
              <a:t>I</a:t>
            </a:r>
            <a:r>
              <a:rPr lang="hr-HR" sz="2800" dirty="0">
                <a:sym typeface="Wingdings" panose="05000000000000000000" pitchFamily="2" charset="2"/>
              </a:rPr>
              <a:t> short?</a:t>
            </a:r>
          </a:p>
          <a:p>
            <a:r>
              <a:rPr lang="hr-HR" sz="2800" dirty="0">
                <a:solidFill>
                  <a:srgbClr val="00B0F0"/>
                </a:solidFill>
                <a:sym typeface="Wingdings" panose="05000000000000000000" pitchFamily="2" charset="2"/>
              </a:rPr>
              <a:t>He</a:t>
            </a:r>
            <a:r>
              <a:rPr lang="hr-HR" sz="2800" dirty="0">
                <a:sym typeface="Wingdings" panose="05000000000000000000" pitchFamily="2" charset="2"/>
              </a:rPr>
              <a:t> </a:t>
            </a:r>
            <a:r>
              <a:rPr lang="hr-HR" sz="2800" dirty="0" err="1">
                <a:solidFill>
                  <a:srgbClr val="FF0000"/>
                </a:solidFill>
                <a:sym typeface="Wingdings" panose="05000000000000000000" pitchFamily="2" charset="2"/>
              </a:rPr>
              <a:t>is</a:t>
            </a:r>
            <a:r>
              <a:rPr lang="hr-HR" sz="2800" dirty="0">
                <a:sym typeface="Wingdings" panose="05000000000000000000" pitchFamily="2" charset="2"/>
              </a:rPr>
              <a:t> </a:t>
            </a:r>
            <a:r>
              <a:rPr lang="hr-HR" sz="2800" dirty="0" err="1">
                <a:sym typeface="Wingdings" panose="05000000000000000000" pitchFamily="2" charset="2"/>
              </a:rPr>
              <a:t>old</a:t>
            </a:r>
            <a:r>
              <a:rPr lang="hr-HR" sz="2800" dirty="0">
                <a:sym typeface="Wingdings" panose="05000000000000000000" pitchFamily="2" charset="2"/>
              </a:rPr>
              <a:t>.  </a:t>
            </a:r>
            <a:r>
              <a:rPr lang="hr-HR" sz="2800" dirty="0" err="1">
                <a:solidFill>
                  <a:srgbClr val="FF0000"/>
                </a:solidFill>
                <a:sym typeface="Wingdings" panose="05000000000000000000" pitchFamily="2" charset="2"/>
              </a:rPr>
              <a:t>Is</a:t>
            </a:r>
            <a:r>
              <a:rPr lang="hr-HR" sz="28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 dirty="0">
                <a:solidFill>
                  <a:srgbClr val="00B0F0"/>
                </a:solidFill>
                <a:sym typeface="Wingdings" panose="05000000000000000000" pitchFamily="2" charset="2"/>
              </a:rPr>
              <a:t>he</a:t>
            </a:r>
            <a:r>
              <a:rPr lang="hr-HR" sz="2800" dirty="0">
                <a:sym typeface="Wingdings" panose="05000000000000000000" pitchFamily="2" charset="2"/>
              </a:rPr>
              <a:t> </a:t>
            </a:r>
            <a:r>
              <a:rPr lang="hr-HR" sz="2800" dirty="0" err="1">
                <a:sym typeface="Wingdings" panose="05000000000000000000" pitchFamily="2" charset="2"/>
              </a:rPr>
              <a:t>old</a:t>
            </a:r>
            <a:r>
              <a:rPr lang="hr-HR" sz="2800" dirty="0">
                <a:sym typeface="Wingdings" panose="05000000000000000000" pitchFamily="2" charset="2"/>
              </a:rPr>
              <a:t>?</a:t>
            </a:r>
          </a:p>
          <a:p>
            <a:r>
              <a:rPr lang="hr-HR" sz="2800" dirty="0" err="1">
                <a:solidFill>
                  <a:srgbClr val="00B0F0"/>
                </a:solidFill>
                <a:sym typeface="Wingdings" panose="05000000000000000000" pitchFamily="2" charset="2"/>
              </a:rPr>
              <a:t>They</a:t>
            </a:r>
            <a:r>
              <a:rPr lang="hr-HR" sz="2800" dirty="0">
                <a:solidFill>
                  <a:srgbClr val="00B0F0"/>
                </a:solidFill>
                <a:sym typeface="Wingdings" panose="05000000000000000000" pitchFamily="2" charset="2"/>
              </a:rPr>
              <a:t> </a:t>
            </a:r>
            <a:r>
              <a:rPr lang="hr-HR" sz="2800" dirty="0">
                <a:solidFill>
                  <a:srgbClr val="FF0000"/>
                </a:solidFill>
                <a:sym typeface="Wingdings" panose="05000000000000000000" pitchFamily="2" charset="2"/>
              </a:rPr>
              <a:t>are</a:t>
            </a:r>
            <a:r>
              <a:rPr lang="hr-HR" sz="2800" dirty="0">
                <a:sym typeface="Wingdings" panose="05000000000000000000" pitchFamily="2" charset="2"/>
              </a:rPr>
              <a:t> </a:t>
            </a:r>
            <a:r>
              <a:rPr lang="hr-HR" sz="2800" dirty="0" err="1">
                <a:sym typeface="Wingdings" panose="05000000000000000000" pitchFamily="2" charset="2"/>
              </a:rPr>
              <a:t>funny</a:t>
            </a:r>
            <a:r>
              <a:rPr lang="hr-HR" sz="2800" dirty="0">
                <a:sym typeface="Wingdings" panose="05000000000000000000" pitchFamily="2" charset="2"/>
              </a:rPr>
              <a:t>.  </a:t>
            </a:r>
            <a:r>
              <a:rPr lang="hr-HR" sz="2800" dirty="0">
                <a:solidFill>
                  <a:srgbClr val="FF0000"/>
                </a:solidFill>
                <a:sym typeface="Wingdings" panose="05000000000000000000" pitchFamily="2" charset="2"/>
              </a:rPr>
              <a:t>Are</a:t>
            </a:r>
            <a:r>
              <a:rPr lang="hr-HR" sz="2800" dirty="0">
                <a:sym typeface="Wingdings" panose="05000000000000000000" pitchFamily="2" charset="2"/>
              </a:rPr>
              <a:t> </a:t>
            </a:r>
            <a:r>
              <a:rPr lang="hr-HR" sz="2800" dirty="0" err="1">
                <a:solidFill>
                  <a:srgbClr val="00B0F0"/>
                </a:solidFill>
                <a:sym typeface="Wingdings" panose="05000000000000000000" pitchFamily="2" charset="2"/>
              </a:rPr>
              <a:t>they</a:t>
            </a:r>
            <a:r>
              <a:rPr lang="hr-HR" sz="2800" dirty="0">
                <a:solidFill>
                  <a:srgbClr val="00B0F0"/>
                </a:solidFill>
                <a:sym typeface="Wingdings" panose="05000000000000000000" pitchFamily="2" charset="2"/>
              </a:rPr>
              <a:t> </a:t>
            </a:r>
            <a:r>
              <a:rPr lang="hr-HR" sz="2800" dirty="0" err="1">
                <a:sym typeface="Wingdings" panose="05000000000000000000" pitchFamily="2" charset="2"/>
              </a:rPr>
              <a:t>funny</a:t>
            </a:r>
            <a:r>
              <a:rPr lang="hr-HR" sz="2800" dirty="0">
                <a:sym typeface="Wingdings" panose="05000000000000000000" pitchFamily="2" charset="2"/>
              </a:rPr>
              <a:t>?</a:t>
            </a:r>
            <a:endParaRPr lang="hr-HR" dirty="0">
              <a:sym typeface="Wingdings" panose="05000000000000000000" pitchFamily="2" charset="2"/>
            </a:endParaRPr>
          </a:p>
          <a:p>
            <a:endParaRPr lang="hr-HR" dirty="0"/>
          </a:p>
        </p:txBody>
      </p:sp>
      <p:sp>
        <p:nvSpPr>
          <p:cNvPr id="5" name="TextBox 4"/>
          <p:cNvSpPr txBox="1"/>
          <p:nvPr/>
        </p:nvSpPr>
        <p:spPr>
          <a:xfrm>
            <a:off x="434788" y="3864973"/>
            <a:ext cx="1055594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Kad </a:t>
            </a:r>
            <a:r>
              <a:rPr lang="hr-HR" sz="2800" dirty="0" smtClean="0"/>
              <a:t>postavljamo pitanje mijenjamo položaj </a:t>
            </a:r>
            <a:r>
              <a:rPr lang="hr-HR" sz="2800" dirty="0"/>
              <a:t>riječi u rečenici!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4886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480918"/>
            <a:ext cx="10780059" cy="57450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i="1" dirty="0" smtClean="0"/>
              <a:t>Dodatno uvježbaj naučene sadržaje uz sljedeće zadatke:</a:t>
            </a:r>
            <a:br>
              <a:rPr lang="hr-HR" i="1" dirty="0" smtClean="0"/>
            </a:br>
            <a:endParaRPr lang="hr-HR" i="1" dirty="0" smtClean="0"/>
          </a:p>
          <a:p>
            <a:pPr marL="0" indent="0">
              <a:buNone/>
            </a:pPr>
            <a:endParaRPr lang="hr-HR" i="1" dirty="0" smtClean="0"/>
          </a:p>
          <a:p>
            <a:pPr marL="0" indent="0">
              <a:buNone/>
            </a:pPr>
            <a:r>
              <a:rPr lang="hr-HR" u="sng" dirty="0" err="1">
                <a:hlinkClick r:id="rId2"/>
              </a:rPr>
              <a:t>https</a:t>
            </a:r>
            <a:r>
              <a:rPr lang="hr-HR" u="sng" dirty="0">
                <a:hlinkClick r:id="rId2"/>
              </a:rPr>
              <a:t>://</a:t>
            </a:r>
            <a:r>
              <a:rPr lang="hr-HR" dirty="0" err="1" smtClean="0">
                <a:hlinkClick r:id="rId2"/>
              </a:rPr>
              <a:t>www.bookwidgets.com</a:t>
            </a:r>
            <a:r>
              <a:rPr lang="hr-HR" dirty="0" smtClean="0">
                <a:hlinkClick r:id="rId2"/>
              </a:rPr>
              <a:t>/</a:t>
            </a:r>
            <a:r>
              <a:rPr lang="hr-HR" dirty="0" err="1" smtClean="0">
                <a:hlinkClick r:id="rId2"/>
              </a:rPr>
              <a:t>play</a:t>
            </a:r>
            <a:r>
              <a:rPr lang="hr-HR" dirty="0" smtClean="0">
                <a:hlinkClick r:id="rId2"/>
              </a:rPr>
              <a:t>/</a:t>
            </a:r>
            <a:r>
              <a:rPr lang="hr-HR" dirty="0" err="1" smtClean="0">
                <a:hlinkClick r:id="rId2"/>
              </a:rPr>
              <a:t>4BFBS4W?teacher_id</a:t>
            </a:r>
            <a:r>
              <a:rPr lang="hr-HR" dirty="0" smtClean="0">
                <a:hlinkClick r:id="rId2"/>
              </a:rPr>
              <a:t>=6569556414824448</a:t>
            </a:r>
            <a:r>
              <a:rPr lang="hr-HR" dirty="0"/>
              <a:t> </a:t>
            </a:r>
            <a:r>
              <a:rPr lang="hr-HR" i="1" dirty="0" smtClean="0"/>
              <a:t>(Pogledaj slike na lijevoj strani i poveži pitanje s točnim odgovorom.)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 err="1">
                <a:hlinkClick r:id="rId3"/>
              </a:rPr>
              <a:t>https</a:t>
            </a:r>
            <a:r>
              <a:rPr lang="hr-HR" dirty="0">
                <a:hlinkClick r:id="rId3"/>
              </a:rPr>
              <a:t>://</a:t>
            </a:r>
            <a:r>
              <a:rPr lang="hr-HR" dirty="0" err="1" smtClean="0">
                <a:hlinkClick r:id="rId3"/>
              </a:rPr>
              <a:t>learningapps.org</a:t>
            </a:r>
            <a:r>
              <a:rPr lang="hr-HR" dirty="0" smtClean="0">
                <a:hlinkClick r:id="rId3"/>
              </a:rPr>
              <a:t>/</a:t>
            </a:r>
            <a:r>
              <a:rPr lang="hr-HR" dirty="0" err="1" smtClean="0">
                <a:hlinkClick r:id="rId3"/>
              </a:rPr>
              <a:t>watch?v</a:t>
            </a:r>
            <a:r>
              <a:rPr lang="hr-HR" dirty="0" smtClean="0">
                <a:hlinkClick r:id="rId3"/>
              </a:rPr>
              <a:t>=</a:t>
            </a:r>
            <a:r>
              <a:rPr lang="hr-HR" dirty="0" err="1" smtClean="0">
                <a:hlinkClick r:id="rId3"/>
              </a:rPr>
              <a:t>pdesznmx320</a:t>
            </a:r>
            <a:r>
              <a:rPr lang="hr-HR" dirty="0"/>
              <a:t> </a:t>
            </a:r>
            <a:r>
              <a:rPr lang="hr-HR" i="1" dirty="0" smtClean="0"/>
              <a:t>(Odaberi točan glagol.)</a:t>
            </a:r>
          </a:p>
          <a:p>
            <a:pPr marL="0" indent="0">
              <a:buNone/>
            </a:pP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 </a:t>
            </a:r>
            <a:r>
              <a:rPr lang="hr-HR" dirty="0" err="1">
                <a:hlinkClick r:id="rId4"/>
              </a:rPr>
              <a:t>https</a:t>
            </a:r>
            <a:r>
              <a:rPr lang="hr-HR" dirty="0">
                <a:hlinkClick r:id="rId4"/>
              </a:rPr>
              <a:t>://</a:t>
            </a:r>
            <a:r>
              <a:rPr lang="hr-HR" dirty="0" err="1">
                <a:hlinkClick r:id="rId4"/>
              </a:rPr>
              <a:t>www.e-sfera.hr</a:t>
            </a:r>
            <a:r>
              <a:rPr lang="hr-HR" dirty="0">
                <a:hlinkClick r:id="rId4"/>
              </a:rPr>
              <a:t>/dodatni-digitalni-</a:t>
            </a:r>
            <a:r>
              <a:rPr lang="hr-HR" dirty="0" err="1">
                <a:hlinkClick r:id="rId4"/>
              </a:rPr>
              <a:t>sadrzaji</a:t>
            </a:r>
            <a:r>
              <a:rPr lang="hr-HR" dirty="0">
                <a:hlinkClick r:id="rId4"/>
              </a:rPr>
              <a:t>/</a:t>
            </a:r>
            <a:r>
              <a:rPr lang="hr-HR" dirty="0" err="1">
                <a:hlinkClick r:id="rId4"/>
              </a:rPr>
              <a:t>0cf8032a-c871-4fcd-bb0c-6c9915185ff1</a:t>
            </a:r>
            <a:r>
              <a:rPr lang="hr-HR" dirty="0" smtClean="0">
                <a:hlinkClick r:id="rId4"/>
              </a:rPr>
              <a:t>/</a:t>
            </a:r>
            <a:r>
              <a:rPr lang="hr-HR" dirty="0" smtClean="0"/>
              <a:t>   (</a:t>
            </a:r>
            <a:r>
              <a:rPr lang="hr-HR" i="1" dirty="0" smtClean="0"/>
              <a:t>Postavi najmanje 5 pitanja (</a:t>
            </a:r>
            <a:r>
              <a:rPr lang="hr-HR" i="1" dirty="0" err="1" smtClean="0"/>
              <a:t>YES</a:t>
            </a:r>
            <a:r>
              <a:rPr lang="hr-HR" i="1" dirty="0" smtClean="0"/>
              <a:t>/NO </a:t>
            </a:r>
            <a:r>
              <a:rPr lang="hr-HR" i="1" dirty="0" err="1" smtClean="0"/>
              <a:t>questions</a:t>
            </a:r>
            <a:r>
              <a:rPr lang="hr-HR" i="1" dirty="0" smtClean="0"/>
              <a:t>) u vezi osoba na slici prije pogađanja osobe.)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7036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7129" y="282388"/>
            <a:ext cx="72614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Open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workbook</a:t>
            </a:r>
            <a:r>
              <a:rPr lang="hr-HR" sz="2800" dirty="0" smtClean="0"/>
              <a:t> on </a:t>
            </a:r>
            <a:r>
              <a:rPr lang="hr-HR" sz="2800" dirty="0" err="1" smtClean="0"/>
              <a:t>page</a:t>
            </a:r>
            <a:r>
              <a:rPr lang="hr-HR" sz="2800" dirty="0" smtClean="0"/>
              <a:t>  10 </a:t>
            </a:r>
            <a:r>
              <a:rPr lang="hr-HR" sz="2800" dirty="0" err="1" smtClean="0"/>
              <a:t>and</a:t>
            </a:r>
            <a:r>
              <a:rPr lang="hr-HR" sz="2800" dirty="0" smtClean="0"/>
              <a:t> do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following</a:t>
            </a:r>
            <a:r>
              <a:rPr lang="hr-HR" sz="2800" dirty="0" smtClean="0"/>
              <a:t> </a:t>
            </a:r>
            <a:r>
              <a:rPr lang="hr-HR" sz="2800" dirty="0" err="1" smtClean="0"/>
              <a:t>tasks</a:t>
            </a:r>
            <a:r>
              <a:rPr lang="hr-HR" sz="2800" dirty="0" smtClean="0"/>
              <a:t>:</a:t>
            </a:r>
            <a:endParaRPr lang="hr-HR" sz="2800" dirty="0"/>
          </a:p>
          <a:p>
            <a:r>
              <a:rPr lang="hr-HR" sz="2800" i="1" dirty="0" smtClean="0"/>
              <a:t>Otvori radnu bilježnicu na </a:t>
            </a:r>
            <a:r>
              <a:rPr lang="hr-HR" sz="2800" i="1" dirty="0" err="1" smtClean="0"/>
              <a:t>str.10</a:t>
            </a:r>
            <a:r>
              <a:rPr lang="hr-HR" sz="2800" i="1" dirty="0" smtClean="0"/>
              <a:t> i riješi sljedeće zadatke:</a:t>
            </a:r>
            <a:endParaRPr lang="hr-HR" sz="28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779929" y="2238556"/>
            <a:ext cx="9977718" cy="2677656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5 – Pročitaj dijalog i napiši pitanje koristeći riječi u zagradi. Npr. (</a:t>
            </a:r>
            <a:r>
              <a:rPr lang="hr-HR" sz="2800" i="1" dirty="0" err="1" smtClean="0"/>
              <a:t>this</a:t>
            </a:r>
            <a:r>
              <a:rPr lang="hr-HR" sz="2800" i="1" dirty="0" smtClean="0"/>
              <a:t>/</a:t>
            </a:r>
            <a:r>
              <a:rPr lang="hr-HR" sz="2800" i="1" dirty="0" err="1" smtClean="0"/>
              <a:t>pencil</a:t>
            </a:r>
            <a:r>
              <a:rPr lang="hr-HR" sz="2800" i="1" dirty="0" smtClean="0"/>
              <a:t>/</a:t>
            </a:r>
            <a:r>
              <a:rPr lang="hr-HR" sz="2800" i="1" dirty="0" err="1" smtClean="0"/>
              <a:t>your</a:t>
            </a:r>
            <a:r>
              <a:rPr lang="hr-HR" sz="2800" i="1" dirty="0" smtClean="0"/>
              <a:t>/</a:t>
            </a:r>
            <a:r>
              <a:rPr lang="hr-HR" sz="2800" i="1" dirty="0" err="1" smtClean="0"/>
              <a:t>is</a:t>
            </a:r>
            <a:r>
              <a:rPr lang="hr-HR" sz="2800" i="1" dirty="0" smtClean="0"/>
              <a:t>) </a:t>
            </a:r>
            <a:r>
              <a:rPr lang="hr-HR" sz="2800" i="1" dirty="0" smtClean="0">
                <a:sym typeface="Wingdings" panose="05000000000000000000" pitchFamily="2" charset="2"/>
              </a:rPr>
              <a:t> </a:t>
            </a:r>
            <a:r>
              <a:rPr lang="hr-HR" sz="2800" i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Is</a:t>
            </a:r>
            <a:r>
              <a:rPr lang="hr-HR" sz="2800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 i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this</a:t>
            </a:r>
            <a:r>
              <a:rPr lang="hr-HR" sz="2800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 i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your</a:t>
            </a:r>
            <a:r>
              <a:rPr lang="hr-HR" sz="2800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 i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pencil</a:t>
            </a:r>
            <a:r>
              <a:rPr lang="hr-HR" sz="2800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?</a:t>
            </a:r>
          </a:p>
          <a:p>
            <a:endParaRPr lang="hr-HR" sz="2800" i="1" dirty="0">
              <a:sym typeface="Wingdings" panose="05000000000000000000" pitchFamily="2" charset="2"/>
            </a:endParaRPr>
          </a:p>
          <a:p>
            <a:r>
              <a:rPr lang="hr-HR" sz="2800" i="1" dirty="0" smtClean="0">
                <a:sym typeface="Wingdings" panose="05000000000000000000" pitchFamily="2" charset="2"/>
              </a:rPr>
              <a:t>6 – Pročitaj odgovor. Potom napiši pitanje tako da odgovor na njega bude istinit o tebi, tvojim prijateljima i obitelji.</a:t>
            </a:r>
          </a:p>
          <a:p>
            <a:r>
              <a:rPr lang="hr-HR" sz="2800" i="1" dirty="0" smtClean="0">
                <a:sym typeface="Wingdings" panose="05000000000000000000" pitchFamily="2" charset="2"/>
              </a:rPr>
              <a:t>Npr. </a:t>
            </a:r>
            <a:r>
              <a:rPr lang="hr-HR" sz="2800" i="1" u="sng" dirty="0" smtClean="0">
                <a:solidFill>
                  <a:srgbClr val="FF0000"/>
                </a:solidFill>
                <a:sym typeface="Wingdings" panose="05000000000000000000" pitchFamily="2" charset="2"/>
              </a:rPr>
              <a:t>Are </a:t>
            </a:r>
            <a:r>
              <a:rPr lang="hr-HR" sz="2800" i="1" u="sng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you</a:t>
            </a:r>
            <a:r>
              <a:rPr lang="hr-HR" sz="2800" i="1" u="sng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 i="1" u="sng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happy</a:t>
            </a:r>
            <a:r>
              <a:rPr lang="hr-HR" sz="2800" i="1" dirty="0" smtClean="0">
                <a:sym typeface="Wingdings" panose="05000000000000000000" pitchFamily="2" charset="2"/>
              </a:rPr>
              <a:t>? </a:t>
            </a:r>
            <a:r>
              <a:rPr lang="hr-HR" sz="2800" i="1" dirty="0" err="1" smtClean="0">
                <a:sym typeface="Wingdings" panose="05000000000000000000" pitchFamily="2" charset="2"/>
              </a:rPr>
              <a:t>Yes</a:t>
            </a:r>
            <a:r>
              <a:rPr lang="hr-HR" sz="2800" i="1" dirty="0" smtClean="0">
                <a:sym typeface="Wingdings" panose="05000000000000000000" pitchFamily="2" charset="2"/>
              </a:rPr>
              <a:t>, I am.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384626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9589" y="1492624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/>
              <a:t>Present</a:t>
            </a:r>
            <a:r>
              <a:rPr lang="hr-HR" sz="3200" dirty="0" smtClean="0"/>
              <a:t> </a:t>
            </a:r>
            <a:r>
              <a:rPr lang="hr-HR" sz="3200" dirty="0" err="1" smtClean="0"/>
              <a:t>the</a:t>
            </a:r>
            <a:r>
              <a:rPr lang="hr-HR" sz="3200" dirty="0" smtClean="0"/>
              <a:t> </a:t>
            </a:r>
            <a:r>
              <a:rPr lang="hr-HR" sz="3200" dirty="0" err="1" smtClean="0"/>
              <a:t>family</a:t>
            </a:r>
            <a:r>
              <a:rPr lang="hr-HR" sz="3200" dirty="0" smtClean="0"/>
              <a:t> </a:t>
            </a:r>
            <a:r>
              <a:rPr lang="hr-HR" sz="3200" dirty="0" err="1" smtClean="0"/>
              <a:t>tree</a:t>
            </a:r>
            <a:r>
              <a:rPr lang="hr-HR" sz="3200" dirty="0" smtClean="0"/>
              <a:t> </a:t>
            </a:r>
            <a:r>
              <a:rPr lang="hr-HR" sz="3200" dirty="0" err="1" smtClean="0"/>
              <a:t>of</a:t>
            </a:r>
            <a:r>
              <a:rPr lang="hr-HR" sz="3200" dirty="0" smtClean="0"/>
              <a:t> </a:t>
            </a:r>
            <a:r>
              <a:rPr lang="hr-HR" sz="3200" dirty="0" err="1" smtClean="0"/>
              <a:t>your</a:t>
            </a:r>
            <a:r>
              <a:rPr lang="hr-HR" sz="3200" dirty="0" smtClean="0"/>
              <a:t> </a:t>
            </a:r>
            <a:r>
              <a:rPr lang="hr-HR" sz="3200" dirty="0" err="1" smtClean="0"/>
              <a:t>new</a:t>
            </a:r>
            <a:r>
              <a:rPr lang="hr-HR" sz="3200" dirty="0" smtClean="0"/>
              <a:t> </a:t>
            </a:r>
            <a:r>
              <a:rPr lang="hr-HR" sz="3200" dirty="0" err="1" smtClean="0"/>
              <a:t>identity</a:t>
            </a:r>
            <a:r>
              <a:rPr lang="hr-HR" sz="3200" dirty="0" smtClean="0"/>
              <a:t>. </a:t>
            </a:r>
          </a:p>
          <a:p>
            <a:endParaRPr lang="hr-HR" sz="3200" dirty="0"/>
          </a:p>
          <a:p>
            <a:r>
              <a:rPr lang="hr-HR" sz="3200" i="1" dirty="0" smtClean="0">
                <a:solidFill>
                  <a:schemeClr val="bg2">
                    <a:lumMod val="25000"/>
                  </a:schemeClr>
                </a:solidFill>
              </a:rPr>
              <a:t>Prezentiraj obiteljsko stablo svojeg novog identiteta</a:t>
            </a:r>
            <a:r>
              <a:rPr lang="hr-HR" sz="3200" i="1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27083">
            <a:off x="7839156" y="3286203"/>
            <a:ext cx="31908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30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51851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76365" y="268941"/>
            <a:ext cx="5822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Open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book</a:t>
            </a:r>
            <a:r>
              <a:rPr lang="hr-HR" sz="2800" dirty="0" smtClean="0"/>
              <a:t> on </a:t>
            </a:r>
            <a:r>
              <a:rPr lang="hr-HR" sz="2800" dirty="0" err="1" smtClean="0"/>
              <a:t>page</a:t>
            </a:r>
            <a:r>
              <a:rPr lang="hr-HR" sz="2800" dirty="0" smtClean="0"/>
              <a:t> 10.</a:t>
            </a:r>
            <a:endParaRPr lang="hr-HR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876365" y="730606"/>
            <a:ext cx="5822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Otvori udžbenik </a:t>
            </a:r>
            <a:r>
              <a:rPr lang="hr-HR" sz="2400" i="1" dirty="0" err="1" smtClean="0"/>
              <a:t>Footsteps</a:t>
            </a:r>
            <a:r>
              <a:rPr lang="hr-HR" sz="2400" i="1" dirty="0" smtClean="0"/>
              <a:t> 1 na stranici 10.</a:t>
            </a:r>
            <a:endParaRPr lang="hr-HR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5876365" y="1653936"/>
            <a:ext cx="5822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Who </a:t>
            </a: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in</a:t>
            </a:r>
            <a:r>
              <a:rPr lang="hr-HR" sz="2800" dirty="0" smtClean="0"/>
              <a:t> </a:t>
            </a:r>
            <a:r>
              <a:rPr lang="hr-HR" sz="2800" dirty="0" err="1" smtClean="0"/>
              <a:t>Tia’s</a:t>
            </a:r>
            <a:r>
              <a:rPr lang="hr-HR" sz="2800" dirty="0" smtClean="0"/>
              <a:t> </a:t>
            </a:r>
            <a:r>
              <a:rPr lang="hr-HR" sz="2800" dirty="0" err="1" smtClean="0"/>
              <a:t>family</a:t>
            </a:r>
            <a:r>
              <a:rPr lang="hr-HR" sz="2800" dirty="0" smtClean="0"/>
              <a:t>? </a:t>
            </a:r>
          </a:p>
          <a:p>
            <a:r>
              <a:rPr lang="hr-HR" sz="2800" dirty="0" smtClean="0"/>
              <a:t>How </a:t>
            </a:r>
            <a:r>
              <a:rPr lang="hr-HR" sz="2800" dirty="0" err="1" smtClean="0"/>
              <a:t>many</a:t>
            </a:r>
            <a:r>
              <a:rPr lang="hr-HR" sz="2800" dirty="0" smtClean="0"/>
              <a:t> </a:t>
            </a:r>
            <a:r>
              <a:rPr lang="hr-HR" sz="2800" dirty="0" err="1" smtClean="0"/>
              <a:t>names</a:t>
            </a:r>
            <a:r>
              <a:rPr lang="hr-HR" sz="2800" dirty="0" smtClean="0"/>
              <a:t> </a:t>
            </a:r>
            <a:r>
              <a:rPr lang="hr-HR" sz="2800" dirty="0" err="1" smtClean="0"/>
              <a:t>can</a:t>
            </a:r>
            <a:r>
              <a:rPr lang="hr-HR" sz="2800" dirty="0" smtClean="0"/>
              <a:t> </a:t>
            </a:r>
            <a:r>
              <a:rPr lang="hr-HR" sz="2800" dirty="0" err="1" smtClean="0"/>
              <a:t>you</a:t>
            </a:r>
            <a:r>
              <a:rPr lang="hr-HR" sz="2800" dirty="0" smtClean="0"/>
              <a:t> </a:t>
            </a:r>
            <a:r>
              <a:rPr lang="hr-HR" sz="2800" dirty="0" err="1" smtClean="0"/>
              <a:t>remember</a:t>
            </a:r>
            <a:r>
              <a:rPr lang="hr-HR" sz="2800" dirty="0" smtClean="0"/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76365" y="2644170"/>
            <a:ext cx="5822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Tko su članovi </a:t>
            </a:r>
            <a:r>
              <a:rPr lang="hr-HR" sz="2800" i="1" dirty="0" err="1" smtClean="0"/>
              <a:t>Tijine</a:t>
            </a:r>
            <a:r>
              <a:rPr lang="hr-HR" sz="2800" i="1" dirty="0" smtClean="0"/>
              <a:t> obitelji? Koliko se imena sjećaš?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207076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573" y="392766"/>
            <a:ext cx="5747497" cy="62728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42529" y="3276423"/>
            <a:ext cx="61184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Listen</a:t>
            </a:r>
            <a:r>
              <a:rPr lang="hr-HR" sz="2800" dirty="0" smtClean="0"/>
              <a:t> </a:t>
            </a:r>
            <a:r>
              <a:rPr lang="hr-HR" sz="2800" dirty="0" err="1" smtClean="0"/>
              <a:t>and</a:t>
            </a:r>
            <a:r>
              <a:rPr lang="hr-HR" sz="2800" dirty="0" smtClean="0"/>
              <a:t> </a:t>
            </a:r>
            <a:r>
              <a:rPr lang="hr-HR" sz="2800" dirty="0" err="1" smtClean="0"/>
              <a:t>number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pictures</a:t>
            </a:r>
            <a:r>
              <a:rPr lang="hr-HR" sz="2800" dirty="0" smtClean="0"/>
              <a:t>. </a:t>
            </a:r>
          </a:p>
          <a:p>
            <a:r>
              <a:rPr lang="hr-HR" sz="2800" i="1" dirty="0" smtClean="0"/>
              <a:t>Slušaj i upiši broj pored točne slike.</a:t>
            </a:r>
            <a:endParaRPr lang="hr-HR" sz="28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7086600" y="4389870"/>
            <a:ext cx="59794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hlinkClick r:id="rId5"/>
              </a:rPr>
              <a:t>https</a:t>
            </a:r>
            <a:r>
              <a:rPr lang="hr-HR" sz="2400" dirty="0" smtClean="0">
                <a:hlinkClick r:id="rId5"/>
              </a:rPr>
              <a:t>://</a:t>
            </a:r>
            <a:r>
              <a:rPr lang="hr-HR" sz="2400" dirty="0" err="1" smtClean="0">
                <a:hlinkClick r:id="rId5"/>
              </a:rPr>
              <a:t>www.e-sfera.hr</a:t>
            </a:r>
            <a:r>
              <a:rPr lang="hr-HR" sz="2400" dirty="0" smtClean="0">
                <a:hlinkClick r:id="rId5"/>
              </a:rPr>
              <a:t>/dodatni-digitalni-</a:t>
            </a:r>
            <a:r>
              <a:rPr lang="hr-HR" sz="2400" dirty="0" err="1" smtClean="0">
                <a:hlinkClick r:id="rId5"/>
              </a:rPr>
              <a:t>sadrzaji</a:t>
            </a:r>
            <a:r>
              <a:rPr lang="hr-HR" sz="2400" dirty="0" smtClean="0">
                <a:hlinkClick r:id="rId5"/>
              </a:rPr>
              <a:t>/</a:t>
            </a:r>
            <a:r>
              <a:rPr lang="hr-HR" sz="2400" dirty="0" err="1" smtClean="0">
                <a:hlinkClick r:id="rId5"/>
              </a:rPr>
              <a:t>0cf8032a-c871-4fcd-bb0c-6c9915185ff1</a:t>
            </a:r>
            <a:r>
              <a:rPr lang="hr-HR" sz="2400" dirty="0" smtClean="0">
                <a:hlinkClick r:id="rId5"/>
              </a:rPr>
              <a:t>/</a:t>
            </a:r>
            <a:endParaRPr lang="hr-HR" sz="2400" dirty="0" smtClean="0"/>
          </a:p>
          <a:p>
            <a:endParaRPr lang="hr-HR" dirty="0"/>
          </a:p>
        </p:txBody>
      </p:sp>
      <p:pic>
        <p:nvPicPr>
          <p:cNvPr id="3" name="01_tia_famil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15050" y="4859655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69341" y="3913094"/>
            <a:ext cx="510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FF0000"/>
                </a:solidFill>
              </a:rPr>
              <a:t>1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5435" y="1300707"/>
            <a:ext cx="510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FF0000"/>
                </a:solidFill>
              </a:rPr>
              <a:t>2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69341" y="1300707"/>
            <a:ext cx="510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FF0000"/>
                </a:solidFill>
              </a:rPr>
              <a:t>3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8882" y="3913094"/>
            <a:ext cx="510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FF0000"/>
                </a:solidFill>
              </a:rPr>
              <a:t>4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76682" y="392766"/>
            <a:ext cx="61184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Describe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pictures</a:t>
            </a:r>
            <a:r>
              <a:rPr lang="hr-HR" sz="2800" dirty="0" smtClean="0"/>
              <a:t>. Do </a:t>
            </a:r>
            <a:r>
              <a:rPr lang="hr-HR" sz="2800" dirty="0" err="1" smtClean="0"/>
              <a:t>you</a:t>
            </a:r>
            <a:r>
              <a:rPr lang="hr-HR" sz="2800" dirty="0" smtClean="0"/>
              <a:t> </a:t>
            </a:r>
            <a:r>
              <a:rPr lang="hr-HR" sz="2800" dirty="0" err="1" smtClean="0"/>
              <a:t>know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names</a:t>
            </a:r>
            <a:r>
              <a:rPr lang="hr-HR" sz="2800" dirty="0" smtClean="0"/>
              <a:t> </a:t>
            </a:r>
            <a:r>
              <a:rPr lang="hr-HR" sz="2800" dirty="0" err="1" smtClean="0"/>
              <a:t>of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characters</a:t>
            </a:r>
            <a:r>
              <a:rPr lang="hr-HR" sz="2800" dirty="0" smtClean="0"/>
              <a:t> </a:t>
            </a:r>
            <a:r>
              <a:rPr lang="hr-HR" sz="2800" dirty="0" err="1" smtClean="0"/>
              <a:t>in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picture</a:t>
            </a:r>
            <a:r>
              <a:rPr lang="hr-HR" sz="2800" dirty="0" smtClean="0"/>
              <a:t>?</a:t>
            </a:r>
          </a:p>
          <a:p>
            <a:endParaRPr lang="hr-HR" sz="2400" dirty="0"/>
          </a:p>
          <a:p>
            <a:r>
              <a:rPr lang="hr-HR" sz="2400" i="1" dirty="0" smtClean="0"/>
              <a:t>Opiši slike. Znaš li imena likova koji se nalaze na slikama?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44300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42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2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672" y="1887351"/>
            <a:ext cx="5774565" cy="29757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74760" y="585613"/>
            <a:ext cx="58218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Match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adjectives</a:t>
            </a:r>
            <a:r>
              <a:rPr lang="hr-HR" sz="2800" dirty="0" smtClean="0"/>
              <a:t> </a:t>
            </a:r>
            <a:r>
              <a:rPr lang="hr-HR" sz="2800" dirty="0" err="1" smtClean="0"/>
              <a:t>with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people</a:t>
            </a:r>
            <a:r>
              <a:rPr lang="hr-HR" sz="2800" dirty="0" smtClean="0"/>
              <a:t>. </a:t>
            </a:r>
            <a:r>
              <a:rPr lang="hr-HR" sz="2800" dirty="0"/>
              <a:t/>
            </a:r>
            <a:br>
              <a:rPr lang="hr-HR" sz="2800" dirty="0"/>
            </a:br>
            <a:r>
              <a:rPr lang="hr-HR" sz="2800" i="1" dirty="0" smtClean="0"/>
              <a:t>Poveži pridjeve s osobama.</a:t>
            </a:r>
            <a:endParaRPr lang="hr-HR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521824" y="1887351"/>
            <a:ext cx="567017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Listen</a:t>
            </a:r>
            <a:r>
              <a:rPr lang="hr-HR" sz="2800" dirty="0" smtClean="0"/>
              <a:t> </a:t>
            </a:r>
            <a:r>
              <a:rPr lang="hr-HR" sz="2800" dirty="0" err="1" smtClean="0"/>
              <a:t>again</a:t>
            </a:r>
            <a:r>
              <a:rPr lang="hr-HR" sz="2800" dirty="0" smtClean="0"/>
              <a:t> </a:t>
            </a:r>
            <a:r>
              <a:rPr lang="hr-HR" sz="2800" dirty="0" err="1" smtClean="0"/>
              <a:t>and</a:t>
            </a:r>
            <a:r>
              <a:rPr lang="hr-HR" sz="2800" dirty="0" smtClean="0"/>
              <a:t> </a:t>
            </a:r>
            <a:r>
              <a:rPr lang="hr-HR" sz="2800" dirty="0" err="1" smtClean="0"/>
              <a:t>check</a:t>
            </a:r>
            <a:r>
              <a:rPr lang="hr-HR" sz="2800" dirty="0" smtClean="0"/>
              <a:t>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answers</a:t>
            </a:r>
            <a:r>
              <a:rPr lang="hr-HR" sz="2800" dirty="0" smtClean="0"/>
              <a:t>.</a:t>
            </a:r>
          </a:p>
          <a:p>
            <a:r>
              <a:rPr lang="hr-HR" sz="2400" i="1" dirty="0" smtClean="0"/>
              <a:t>Ponovno poslušaj zvučni zapis i provjeri svoje odgovore.</a:t>
            </a:r>
            <a:endParaRPr lang="hr-HR" sz="2400" i="1" dirty="0"/>
          </a:p>
        </p:txBody>
      </p:sp>
      <p:pic>
        <p:nvPicPr>
          <p:cNvPr id="8" name="01_tia_famil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4424" y="987879"/>
            <a:ext cx="609600" cy="609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11088" y="324003"/>
            <a:ext cx="51636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hlinkClick r:id="rId6"/>
              </a:rPr>
              <a:t>https</a:t>
            </a:r>
            <a:r>
              <a:rPr lang="hr-HR" sz="2400" dirty="0" smtClean="0">
                <a:hlinkClick r:id="rId6"/>
              </a:rPr>
              <a:t>://</a:t>
            </a:r>
            <a:r>
              <a:rPr lang="hr-HR" sz="2400" dirty="0" err="1" smtClean="0">
                <a:hlinkClick r:id="rId6"/>
              </a:rPr>
              <a:t>www.e-sfera.hr</a:t>
            </a:r>
            <a:r>
              <a:rPr lang="hr-HR" sz="2400" dirty="0" smtClean="0">
                <a:hlinkClick r:id="rId6"/>
              </a:rPr>
              <a:t>/dodatni-digitalni-</a:t>
            </a:r>
            <a:r>
              <a:rPr lang="hr-HR" sz="2400" dirty="0" err="1" smtClean="0">
                <a:hlinkClick r:id="rId6"/>
              </a:rPr>
              <a:t>sadrzaji</a:t>
            </a:r>
            <a:r>
              <a:rPr lang="hr-HR" sz="2400" dirty="0" smtClean="0">
                <a:hlinkClick r:id="rId6"/>
              </a:rPr>
              <a:t>/</a:t>
            </a:r>
            <a:r>
              <a:rPr lang="hr-HR" sz="2400" dirty="0" err="1" smtClean="0">
                <a:hlinkClick r:id="rId6"/>
              </a:rPr>
              <a:t>0cf8032a-c871-4fcd-bb0c-6c9915185ff1</a:t>
            </a:r>
            <a:r>
              <a:rPr lang="hr-HR" sz="2400" dirty="0" smtClean="0">
                <a:hlinkClick r:id="rId6"/>
              </a:rPr>
              <a:t>/</a:t>
            </a:r>
            <a:endParaRPr lang="hr-HR" sz="2400" dirty="0" smtClean="0"/>
          </a:p>
          <a:p>
            <a:endParaRPr lang="hr-HR" dirty="0"/>
          </a:p>
        </p:txBody>
      </p:sp>
      <p:sp>
        <p:nvSpPr>
          <p:cNvPr id="11" name="TextBox 10"/>
          <p:cNvSpPr txBox="1"/>
          <p:nvPr/>
        </p:nvSpPr>
        <p:spPr>
          <a:xfrm>
            <a:off x="2971799" y="2756647"/>
            <a:ext cx="504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3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64882" y="3957917"/>
            <a:ext cx="504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2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71799" y="3189951"/>
            <a:ext cx="504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71799" y="3554364"/>
            <a:ext cx="504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5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71799" y="4338602"/>
            <a:ext cx="504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50966" y="3651616"/>
            <a:ext cx="56784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Do </a:t>
            </a:r>
            <a:r>
              <a:rPr lang="hr-HR" sz="2800" dirty="0" err="1" smtClean="0"/>
              <a:t>you</a:t>
            </a:r>
            <a:r>
              <a:rPr lang="hr-HR" sz="2800" dirty="0" smtClean="0"/>
              <a:t> </a:t>
            </a:r>
            <a:r>
              <a:rPr lang="hr-HR" sz="2800" dirty="0" err="1" smtClean="0"/>
              <a:t>know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meaning</a:t>
            </a:r>
            <a:r>
              <a:rPr lang="hr-HR" sz="2800" dirty="0" smtClean="0"/>
              <a:t> </a:t>
            </a:r>
            <a:r>
              <a:rPr lang="hr-HR" sz="2800" dirty="0" err="1" smtClean="0"/>
              <a:t>of</a:t>
            </a:r>
            <a:r>
              <a:rPr lang="hr-HR" sz="2800" dirty="0" smtClean="0"/>
              <a:t> </a:t>
            </a:r>
            <a:r>
              <a:rPr lang="hr-HR" sz="2800" dirty="0" err="1" smtClean="0"/>
              <a:t>these</a:t>
            </a:r>
            <a:r>
              <a:rPr lang="hr-HR" sz="2800" dirty="0" smtClean="0"/>
              <a:t> </a:t>
            </a:r>
            <a:r>
              <a:rPr lang="hr-HR" sz="2800" dirty="0" err="1" smtClean="0"/>
              <a:t>words</a:t>
            </a:r>
            <a:r>
              <a:rPr lang="hr-HR" sz="2800" dirty="0" smtClean="0"/>
              <a:t>?</a:t>
            </a:r>
          </a:p>
          <a:p>
            <a:r>
              <a:rPr lang="hr-HR" sz="2400" i="1" dirty="0" smtClean="0"/>
              <a:t>Znaš li što ove riječi znače?</a:t>
            </a:r>
            <a:endParaRPr lang="hr-HR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6250966" y="5040201"/>
            <a:ext cx="219378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/>
              <a:t>educated</a:t>
            </a:r>
            <a:r>
              <a:rPr lang="hr-HR" sz="2400" b="1" dirty="0" smtClean="0"/>
              <a:t>   -  </a:t>
            </a:r>
          </a:p>
          <a:p>
            <a:r>
              <a:rPr lang="hr-HR" sz="2400" b="1" dirty="0" err="1" smtClean="0"/>
              <a:t>adventurous</a:t>
            </a:r>
            <a:r>
              <a:rPr lang="hr-HR" sz="2400" b="1" dirty="0" smtClean="0"/>
              <a:t>  -</a:t>
            </a:r>
          </a:p>
          <a:p>
            <a:endParaRPr lang="hr-HR" sz="2000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8001000" y="5040201"/>
            <a:ext cx="1909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obrazovan</a:t>
            </a:r>
            <a:endParaRPr lang="hr-HR" dirty="0"/>
          </a:p>
        </p:txBody>
      </p:sp>
      <p:sp>
        <p:nvSpPr>
          <p:cNvPr id="15" name="TextBox 14"/>
          <p:cNvSpPr txBox="1"/>
          <p:nvPr/>
        </p:nvSpPr>
        <p:spPr>
          <a:xfrm>
            <a:off x="8236324" y="5396540"/>
            <a:ext cx="1909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pustolovan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3854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42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  <p:bldP spid="7" grpId="0"/>
      <p:bldP spid="9" grpId="0"/>
      <p:bldP spid="11" grpId="0"/>
      <p:bldP spid="12" grpId="0"/>
      <p:bldP spid="13" grpId="0"/>
      <p:bldP spid="16" grpId="0"/>
      <p:bldP spid="17" grpId="0"/>
      <p:bldP spid="18" grpId="0"/>
      <p:bldP spid="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241" y="1093137"/>
            <a:ext cx="4066725" cy="37696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72953" y="685800"/>
            <a:ext cx="564776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Look</a:t>
            </a:r>
            <a:r>
              <a:rPr lang="hr-HR" sz="2800" dirty="0" smtClean="0"/>
              <a:t> at </a:t>
            </a:r>
            <a:r>
              <a:rPr lang="hr-HR" sz="2800" dirty="0" err="1" smtClean="0"/>
              <a:t>the</a:t>
            </a:r>
            <a:r>
              <a:rPr lang="hr-HR" sz="2800" dirty="0" smtClean="0"/>
              <a:t> table. </a:t>
            </a:r>
            <a:r>
              <a:rPr lang="hr-HR" sz="2800" dirty="0" err="1" smtClean="0"/>
              <a:t>What</a:t>
            </a:r>
            <a:r>
              <a:rPr lang="hr-HR" sz="2800" dirty="0" smtClean="0"/>
              <a:t> do </a:t>
            </a:r>
            <a:r>
              <a:rPr lang="hr-HR" sz="2800" dirty="0" err="1" smtClean="0"/>
              <a:t>these</a:t>
            </a:r>
            <a:r>
              <a:rPr lang="hr-HR" sz="2800" dirty="0" smtClean="0"/>
              <a:t> </a:t>
            </a:r>
            <a:r>
              <a:rPr lang="hr-HR" sz="2800" dirty="0" err="1" smtClean="0"/>
              <a:t>expressions</a:t>
            </a:r>
            <a:r>
              <a:rPr lang="hr-HR" sz="2800" dirty="0" smtClean="0"/>
              <a:t> </a:t>
            </a:r>
            <a:r>
              <a:rPr lang="hr-HR" sz="2800" dirty="0" err="1" smtClean="0"/>
              <a:t>mean</a:t>
            </a:r>
            <a:r>
              <a:rPr lang="hr-HR" sz="2800" dirty="0" smtClean="0"/>
              <a:t>?</a:t>
            </a:r>
          </a:p>
          <a:p>
            <a:endParaRPr lang="hr-HR" sz="2400" dirty="0"/>
          </a:p>
          <a:p>
            <a:r>
              <a:rPr lang="hr-HR" sz="2400" i="1" dirty="0" smtClean="0"/>
              <a:t>Pogledaj tablicu. Što ovi izrazi znače?</a:t>
            </a:r>
            <a:endParaRPr lang="hr-HR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141260" y="2977967"/>
            <a:ext cx="68804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   I    -   			</a:t>
            </a:r>
            <a:r>
              <a:rPr lang="hr-HR" sz="2800" dirty="0" err="1" smtClean="0"/>
              <a:t>we</a:t>
            </a:r>
            <a:r>
              <a:rPr lang="hr-HR" sz="2800" dirty="0" smtClean="0"/>
              <a:t>   -  	</a:t>
            </a:r>
          </a:p>
          <a:p>
            <a:r>
              <a:rPr lang="hr-HR" sz="2800" dirty="0" err="1"/>
              <a:t>y</a:t>
            </a:r>
            <a:r>
              <a:rPr lang="hr-HR" sz="2800" dirty="0" err="1" smtClean="0"/>
              <a:t>ou</a:t>
            </a:r>
            <a:r>
              <a:rPr lang="hr-HR" sz="2800" dirty="0" smtClean="0"/>
              <a:t>  -    			</a:t>
            </a:r>
            <a:r>
              <a:rPr lang="hr-HR" sz="2800" dirty="0" err="1" smtClean="0"/>
              <a:t>you</a:t>
            </a:r>
            <a:r>
              <a:rPr lang="hr-HR" sz="2800" dirty="0" smtClean="0"/>
              <a:t>  -</a:t>
            </a:r>
          </a:p>
          <a:p>
            <a:r>
              <a:rPr lang="hr-HR" sz="2800" dirty="0" smtClean="0"/>
              <a:t> he   - </a:t>
            </a:r>
            <a:r>
              <a:rPr lang="hr-HR" sz="2800" dirty="0"/>
              <a:t> </a:t>
            </a:r>
            <a:r>
              <a:rPr lang="hr-HR" sz="2800" dirty="0" smtClean="0"/>
              <a:t> 			</a:t>
            </a:r>
            <a:r>
              <a:rPr lang="hr-HR" sz="2800" dirty="0" err="1" smtClean="0"/>
              <a:t>they</a:t>
            </a:r>
            <a:r>
              <a:rPr lang="hr-HR" sz="2800" dirty="0" smtClean="0"/>
              <a:t> - </a:t>
            </a:r>
            <a:endParaRPr lang="hr-HR" sz="2800" dirty="0"/>
          </a:p>
          <a:p>
            <a:r>
              <a:rPr lang="hr-HR" sz="2800" dirty="0" err="1" smtClean="0"/>
              <a:t>she</a:t>
            </a:r>
            <a:r>
              <a:rPr lang="hr-HR" sz="2800" dirty="0" smtClean="0"/>
              <a:t> -   </a:t>
            </a:r>
          </a:p>
          <a:p>
            <a:r>
              <a:rPr lang="hr-HR" sz="2800" dirty="0" smtClean="0"/>
              <a:t> </a:t>
            </a:r>
            <a:r>
              <a:rPr lang="hr-HR" sz="2800" dirty="0" err="1" smtClean="0"/>
              <a:t>it</a:t>
            </a:r>
            <a:r>
              <a:rPr lang="hr-HR" sz="2800" dirty="0" smtClean="0"/>
              <a:t>    -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99094" y="2977966"/>
            <a:ext cx="833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ja</a:t>
            </a:r>
            <a:endParaRPr lang="hr-HR" dirty="0"/>
          </a:p>
        </p:txBody>
      </p:sp>
      <p:sp>
        <p:nvSpPr>
          <p:cNvPr id="7" name="TextBox 6"/>
          <p:cNvSpPr txBox="1"/>
          <p:nvPr/>
        </p:nvSpPr>
        <p:spPr>
          <a:xfrm>
            <a:off x="6199094" y="3407057"/>
            <a:ext cx="833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ti</a:t>
            </a:r>
            <a:endParaRPr lang="hr-HR" dirty="0"/>
          </a:p>
        </p:txBody>
      </p:sp>
      <p:sp>
        <p:nvSpPr>
          <p:cNvPr id="8" name="TextBox 7"/>
          <p:cNvSpPr txBox="1"/>
          <p:nvPr/>
        </p:nvSpPr>
        <p:spPr>
          <a:xfrm>
            <a:off x="6199094" y="3838972"/>
            <a:ext cx="833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on</a:t>
            </a:r>
            <a:endParaRPr lang="hr-HR" dirty="0"/>
          </a:p>
        </p:txBody>
      </p:sp>
      <p:sp>
        <p:nvSpPr>
          <p:cNvPr id="9" name="TextBox 8"/>
          <p:cNvSpPr txBox="1"/>
          <p:nvPr/>
        </p:nvSpPr>
        <p:spPr>
          <a:xfrm>
            <a:off x="6199094" y="4268063"/>
            <a:ext cx="833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ona</a:t>
            </a:r>
            <a:endParaRPr lang="hr-HR" dirty="0"/>
          </a:p>
        </p:txBody>
      </p:sp>
      <p:sp>
        <p:nvSpPr>
          <p:cNvPr id="10" name="TextBox 9"/>
          <p:cNvSpPr txBox="1"/>
          <p:nvPr/>
        </p:nvSpPr>
        <p:spPr>
          <a:xfrm>
            <a:off x="6199094" y="4701516"/>
            <a:ext cx="833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ono</a:t>
            </a:r>
            <a:endParaRPr lang="hr-HR" dirty="0"/>
          </a:p>
        </p:txBody>
      </p:sp>
      <p:sp>
        <p:nvSpPr>
          <p:cNvPr id="11" name="TextBox 10"/>
          <p:cNvSpPr txBox="1"/>
          <p:nvPr/>
        </p:nvSpPr>
        <p:spPr>
          <a:xfrm>
            <a:off x="9767047" y="2977966"/>
            <a:ext cx="833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mi</a:t>
            </a:r>
            <a:endParaRPr lang="hr-HR" dirty="0"/>
          </a:p>
        </p:txBody>
      </p:sp>
      <p:sp>
        <p:nvSpPr>
          <p:cNvPr id="12" name="TextBox 11"/>
          <p:cNvSpPr txBox="1"/>
          <p:nvPr/>
        </p:nvSpPr>
        <p:spPr>
          <a:xfrm>
            <a:off x="9767047" y="3407057"/>
            <a:ext cx="833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vi</a:t>
            </a:r>
            <a:endParaRPr lang="hr-HR" dirty="0"/>
          </a:p>
        </p:txBody>
      </p:sp>
      <p:sp>
        <p:nvSpPr>
          <p:cNvPr id="13" name="TextBox 12"/>
          <p:cNvSpPr txBox="1"/>
          <p:nvPr/>
        </p:nvSpPr>
        <p:spPr>
          <a:xfrm>
            <a:off x="9767047" y="3849805"/>
            <a:ext cx="2254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oni, one, ona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12505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7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35" y="348503"/>
            <a:ext cx="5587038" cy="6038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41142" y="544340"/>
            <a:ext cx="58987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Fill</a:t>
            </a:r>
            <a:r>
              <a:rPr lang="hr-HR" sz="2800" dirty="0" smtClean="0"/>
              <a:t> </a:t>
            </a:r>
            <a:r>
              <a:rPr lang="hr-HR" sz="2800" dirty="0" err="1" smtClean="0"/>
              <a:t>in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gaps</a:t>
            </a:r>
            <a:r>
              <a:rPr lang="hr-HR" sz="2800" dirty="0" smtClean="0"/>
              <a:t> </a:t>
            </a:r>
            <a:r>
              <a:rPr lang="hr-HR" sz="2800" dirty="0" err="1" smtClean="0"/>
              <a:t>with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words</a:t>
            </a:r>
            <a:r>
              <a:rPr lang="hr-HR" sz="2800" dirty="0" smtClean="0"/>
              <a:t> </a:t>
            </a:r>
            <a:r>
              <a:rPr lang="hr-HR" sz="2800" dirty="0" err="1" smtClean="0"/>
              <a:t>given</a:t>
            </a:r>
            <a:r>
              <a:rPr lang="hr-HR" sz="2800" dirty="0" smtClean="0"/>
              <a:t>.</a:t>
            </a:r>
          </a:p>
          <a:p>
            <a:r>
              <a:rPr lang="hr-HR" sz="2800" i="1" dirty="0" smtClean="0"/>
              <a:t>Nadopuni rečenice ponuđenim riječima.</a:t>
            </a:r>
            <a:endParaRPr lang="hr-HR" sz="28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3509681" y="1452282"/>
            <a:ext cx="1048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>
                <a:solidFill>
                  <a:srgbClr val="92D050"/>
                </a:solidFill>
              </a:rPr>
              <a:t>They</a:t>
            </a:r>
            <a:endParaRPr lang="hr-HR" dirty="0">
              <a:solidFill>
                <a:srgbClr val="92D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9681" y="2223247"/>
            <a:ext cx="1048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>
                <a:solidFill>
                  <a:srgbClr val="92D050"/>
                </a:solidFill>
              </a:rPr>
              <a:t>He</a:t>
            </a:r>
            <a:endParaRPr lang="hr-HR" dirty="0">
              <a:solidFill>
                <a:srgbClr val="92D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23883" y="3042224"/>
            <a:ext cx="927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>
                <a:solidFill>
                  <a:srgbClr val="92D050"/>
                </a:solidFill>
              </a:rPr>
              <a:t>you</a:t>
            </a:r>
            <a:endParaRPr lang="hr-HR" sz="3200" dirty="0">
              <a:solidFill>
                <a:srgbClr val="92D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51730" y="3459901"/>
            <a:ext cx="927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>
                <a:solidFill>
                  <a:srgbClr val="92D050"/>
                </a:solidFill>
              </a:rPr>
              <a:t>We</a:t>
            </a:r>
            <a:endParaRPr lang="hr-HR" sz="3200" dirty="0">
              <a:solidFill>
                <a:srgbClr val="92D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5245" y="4278407"/>
            <a:ext cx="1048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92D050"/>
                </a:solidFill>
              </a:rPr>
              <a:t>    </a:t>
            </a:r>
            <a:r>
              <a:rPr lang="hr-HR" sz="3200" dirty="0" err="1" smtClean="0">
                <a:solidFill>
                  <a:srgbClr val="92D050"/>
                </a:solidFill>
              </a:rPr>
              <a:t>It</a:t>
            </a:r>
            <a:endParaRPr lang="hr-HR" dirty="0">
              <a:solidFill>
                <a:srgbClr val="92D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2925" y="5047129"/>
            <a:ext cx="10488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000" dirty="0" err="1" smtClean="0">
                <a:solidFill>
                  <a:srgbClr val="92D050"/>
                </a:solidFill>
              </a:rPr>
              <a:t>They</a:t>
            </a:r>
            <a:endParaRPr lang="hr-HR" sz="3000" dirty="0">
              <a:solidFill>
                <a:srgbClr val="92D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2518" y="5501743"/>
            <a:ext cx="1000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err="1" smtClean="0">
                <a:solidFill>
                  <a:srgbClr val="92D050"/>
                </a:solidFill>
              </a:rPr>
              <a:t>She</a:t>
            </a:r>
            <a:endParaRPr lang="hr-HR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02178" y="2293248"/>
            <a:ext cx="5671575" cy="3970318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Možeš dodatno uvježbati ove sadržaje na sljedećoj poveznici:</a:t>
            </a:r>
          </a:p>
          <a:p>
            <a:endParaRPr lang="hr-HR" sz="2800" dirty="0"/>
          </a:p>
          <a:p>
            <a:r>
              <a:rPr lang="hr-HR" sz="2800" dirty="0" err="1">
                <a:hlinkClick r:id="rId3"/>
              </a:rPr>
              <a:t>https</a:t>
            </a:r>
            <a:r>
              <a:rPr lang="hr-HR" sz="2800" dirty="0">
                <a:hlinkClick r:id="rId3"/>
              </a:rPr>
              <a:t>://</a:t>
            </a:r>
            <a:r>
              <a:rPr lang="hr-HR" sz="2800" dirty="0" err="1" smtClean="0">
                <a:hlinkClick r:id="rId3"/>
              </a:rPr>
              <a:t>wordwall.net</a:t>
            </a:r>
            <a:r>
              <a:rPr lang="hr-HR" sz="2800" dirty="0" smtClean="0">
                <a:hlinkClick r:id="rId3"/>
              </a:rPr>
              <a:t>/</a:t>
            </a:r>
            <a:r>
              <a:rPr lang="hr-HR" sz="2800" dirty="0" err="1" smtClean="0">
                <a:hlinkClick r:id="rId3"/>
              </a:rPr>
              <a:t>embed</a:t>
            </a:r>
            <a:r>
              <a:rPr lang="hr-HR" sz="2800" dirty="0" smtClean="0">
                <a:hlinkClick r:id="rId3"/>
              </a:rPr>
              <a:t>/</a:t>
            </a:r>
            <a:r>
              <a:rPr lang="hr-HR" sz="2800" dirty="0" err="1" smtClean="0">
                <a:hlinkClick r:id="rId3"/>
              </a:rPr>
              <a:t>b517c72a82354d1e8a9e7db734469172?themeId</a:t>
            </a:r>
            <a:r>
              <a:rPr lang="hr-HR" sz="2800" dirty="0" smtClean="0">
                <a:hlinkClick r:id="rId3"/>
              </a:rPr>
              <a:t>=</a:t>
            </a:r>
            <a:r>
              <a:rPr lang="hr-HR" sz="2800" dirty="0" err="1" smtClean="0">
                <a:hlinkClick r:id="rId3"/>
              </a:rPr>
              <a:t>46&amp;templateId</a:t>
            </a:r>
            <a:r>
              <a:rPr lang="hr-HR" sz="2800" dirty="0" smtClean="0">
                <a:hlinkClick r:id="rId3"/>
              </a:rPr>
              <a:t>=5</a:t>
            </a:r>
            <a:r>
              <a:rPr lang="hr-HR" sz="2800" dirty="0" smtClean="0"/>
              <a:t/>
            </a:r>
            <a:br>
              <a:rPr lang="hr-HR" sz="2800" dirty="0" smtClean="0"/>
            </a:br>
            <a:endParaRPr lang="hr-HR" sz="2800" dirty="0" smtClean="0"/>
          </a:p>
          <a:p>
            <a:endParaRPr lang="hr-HR" sz="2800" dirty="0" smtClean="0"/>
          </a:p>
          <a:p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330515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5117" y="150493"/>
            <a:ext cx="6979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How </a:t>
            </a:r>
            <a:r>
              <a:rPr lang="hr-HR" sz="2800" dirty="0" err="1"/>
              <a:t>would</a:t>
            </a:r>
            <a:r>
              <a:rPr lang="hr-HR" sz="2800" dirty="0"/>
              <a:t>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say</a:t>
            </a:r>
            <a:r>
              <a:rPr lang="hr-HR" sz="2800" dirty="0"/>
              <a:t>… </a:t>
            </a:r>
            <a:r>
              <a:rPr lang="hr-HR" sz="2800" dirty="0" err="1"/>
              <a:t>in</a:t>
            </a:r>
            <a:r>
              <a:rPr lang="hr-HR" sz="2800" dirty="0"/>
              <a:t> English?</a:t>
            </a:r>
          </a:p>
          <a:p>
            <a:r>
              <a:rPr lang="hr-HR" sz="2800" i="1" dirty="0"/>
              <a:t>Kako bi rekao/la … na engleskom jeziku?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0134" y="1289034"/>
            <a:ext cx="1431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Ja sam - </a:t>
            </a:r>
            <a:endParaRPr lang="hr-HR" sz="2800" i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922100"/>
              </p:ext>
            </p:extLst>
          </p:nvPr>
        </p:nvGraphicFramePr>
        <p:xfrm>
          <a:off x="3671047" y="1222918"/>
          <a:ext cx="8127999" cy="1828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09333"/>
                <a:gridCol w="2709333"/>
                <a:gridCol w="2709333"/>
              </a:tblGrid>
              <a:tr h="244736"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 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    </a:t>
                      </a:r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827744" y="2038526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she</a:t>
            </a:r>
            <a:endParaRPr lang="hr-HR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126941" y="1129553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is</a:t>
            </a:r>
            <a:endParaRPr lang="hr-HR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614647" y="1098775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smtClean="0"/>
              <a:t>are</a:t>
            </a:r>
            <a:endParaRPr lang="hr-HR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269441" y="1847926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smtClean="0"/>
              <a:t>I </a:t>
            </a:r>
            <a:endParaRPr lang="hr-HR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00" y="1652773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smtClean="0"/>
              <a:t>he</a:t>
            </a:r>
            <a:endParaRPr lang="hr-HR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370294" y="1098775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smtClean="0"/>
              <a:t>am</a:t>
            </a:r>
            <a:endParaRPr lang="hr-HR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978649" y="2468381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it</a:t>
            </a:r>
            <a:endParaRPr lang="hr-HR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9563100" y="1652773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you</a:t>
            </a:r>
            <a:endParaRPr lang="hr-HR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605308" y="2090635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we</a:t>
            </a:r>
            <a:endParaRPr lang="hr-HR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501465" y="2539964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they</a:t>
            </a:r>
            <a:endParaRPr lang="hr-HR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60134" y="1843690"/>
            <a:ext cx="1028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Ti si -</a:t>
            </a:r>
            <a:endParaRPr lang="hr-HR" sz="28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0134" y="2394818"/>
            <a:ext cx="11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On je -</a:t>
            </a:r>
            <a:endParaRPr lang="hr-HR" sz="28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691778" y="2902818"/>
            <a:ext cx="131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Ona je -</a:t>
            </a:r>
            <a:endParaRPr lang="hr-HR" sz="2800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691778" y="3438236"/>
            <a:ext cx="131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Ono je - </a:t>
            </a:r>
            <a:endParaRPr lang="hr-HR" sz="2800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673850" y="3973654"/>
            <a:ext cx="1518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Mi smo - </a:t>
            </a:r>
            <a:endParaRPr lang="hr-HR" sz="28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673850" y="4509072"/>
            <a:ext cx="1235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Vi ste -  </a:t>
            </a:r>
            <a:endParaRPr lang="hr-HR" sz="2800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673850" y="5005685"/>
            <a:ext cx="2876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Oni (one, ona) su -</a:t>
            </a:r>
            <a:endParaRPr lang="hr-HR" sz="28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2191871" y="1289034"/>
            <a:ext cx="860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I am</a:t>
            </a:r>
            <a:endParaRPr lang="hr-HR" sz="2800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1842248" y="1843690"/>
            <a:ext cx="1259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You are</a:t>
            </a:r>
            <a:endParaRPr lang="hr-HR" sz="2800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1848971" y="2386803"/>
            <a:ext cx="1259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He </a:t>
            </a:r>
            <a:r>
              <a:rPr lang="hr-HR" sz="2800" i="1" dirty="0" err="1" smtClean="0"/>
              <a:t>is</a:t>
            </a:r>
            <a:endParaRPr lang="hr-HR" sz="2800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1973357" y="2874910"/>
            <a:ext cx="1259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 smtClean="0"/>
              <a:t>She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is</a:t>
            </a:r>
            <a:endParaRPr lang="hr-HR" sz="2800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2003612" y="3438624"/>
            <a:ext cx="1259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 smtClean="0"/>
              <a:t>It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is</a:t>
            </a:r>
            <a:endParaRPr lang="hr-HR" sz="2800" i="1" dirty="0"/>
          </a:p>
        </p:txBody>
      </p:sp>
      <p:sp>
        <p:nvSpPr>
          <p:cNvPr id="29" name="TextBox 28"/>
          <p:cNvSpPr txBox="1"/>
          <p:nvPr/>
        </p:nvSpPr>
        <p:spPr>
          <a:xfrm>
            <a:off x="2120715" y="3980459"/>
            <a:ext cx="1259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 smtClean="0"/>
              <a:t>We</a:t>
            </a:r>
            <a:r>
              <a:rPr lang="hr-HR" sz="2800" i="1" dirty="0" smtClean="0"/>
              <a:t> are</a:t>
            </a:r>
            <a:endParaRPr lang="hr-HR" sz="2800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1933016" y="4458069"/>
            <a:ext cx="1259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You are</a:t>
            </a:r>
            <a:endParaRPr lang="hr-HR" sz="2800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3639671" y="4988094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 smtClean="0"/>
              <a:t>They</a:t>
            </a:r>
            <a:r>
              <a:rPr lang="hr-HR" sz="2800" i="1" dirty="0" smtClean="0"/>
              <a:t> are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220584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5117" y="135360"/>
            <a:ext cx="6979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How </a:t>
            </a:r>
            <a:r>
              <a:rPr lang="hr-HR" sz="2800" dirty="0" err="1"/>
              <a:t>would</a:t>
            </a:r>
            <a:r>
              <a:rPr lang="hr-HR" sz="2800" dirty="0"/>
              <a:t>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say</a:t>
            </a:r>
            <a:r>
              <a:rPr lang="hr-HR" sz="2800" dirty="0"/>
              <a:t>… </a:t>
            </a:r>
            <a:r>
              <a:rPr lang="hr-HR" sz="2800" dirty="0" err="1"/>
              <a:t>in</a:t>
            </a:r>
            <a:r>
              <a:rPr lang="hr-HR" sz="2800" dirty="0"/>
              <a:t> English?</a:t>
            </a:r>
          </a:p>
          <a:p>
            <a:r>
              <a:rPr lang="hr-HR" sz="2800" i="1" dirty="0"/>
              <a:t>Kako bi rekao/la … na engleskom jeziku?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4312" y="1250878"/>
            <a:ext cx="1669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Ja nisam - </a:t>
            </a:r>
            <a:endParaRPr lang="hr-HR" sz="2800" i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015563"/>
              </p:ext>
            </p:extLst>
          </p:nvPr>
        </p:nvGraphicFramePr>
        <p:xfrm>
          <a:off x="3671047" y="1222918"/>
          <a:ext cx="8127999" cy="23774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09333"/>
                <a:gridCol w="2709333"/>
                <a:gridCol w="2709333"/>
              </a:tblGrid>
              <a:tr h="244736"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 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    </a:t>
                      </a:r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893483" y="2539964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she</a:t>
            </a:r>
            <a:endParaRPr lang="hr-HR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87028" y="1152993"/>
            <a:ext cx="1512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is</a:t>
            </a:r>
            <a:r>
              <a:rPr lang="hr-HR" sz="2800" b="1" dirty="0" smtClean="0"/>
              <a:t> </a:t>
            </a:r>
            <a:r>
              <a:rPr lang="hr-HR" sz="2800" b="1" dirty="0" err="1" smtClean="0"/>
              <a:t>not</a:t>
            </a:r>
            <a:endParaRPr lang="hr-HR" sz="2800" b="1" dirty="0" smtClean="0"/>
          </a:p>
          <a:p>
            <a:r>
              <a:rPr lang="hr-HR" sz="2800" b="1" dirty="0" smtClean="0"/>
              <a:t>  (</a:t>
            </a:r>
            <a:r>
              <a:rPr lang="hr-HR" sz="2800" b="1" dirty="0" err="1" smtClean="0"/>
              <a:t>isn’t</a:t>
            </a:r>
            <a:r>
              <a:rPr lang="hr-HR" sz="2800" b="1" dirty="0" smtClean="0"/>
              <a:t>)</a:t>
            </a:r>
            <a:endParaRPr lang="hr-HR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635376" y="1160691"/>
            <a:ext cx="1788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smtClean="0"/>
              <a:t>are </a:t>
            </a:r>
            <a:r>
              <a:rPr lang="hr-HR" sz="2800" b="1" dirty="0" err="1" smtClean="0"/>
              <a:t>not</a:t>
            </a:r>
            <a:endParaRPr lang="hr-HR" sz="2800" b="1" dirty="0" smtClean="0"/>
          </a:p>
          <a:p>
            <a:r>
              <a:rPr lang="hr-HR" sz="2800" b="1" dirty="0" smtClean="0"/>
              <a:t>   (</a:t>
            </a:r>
            <a:r>
              <a:rPr lang="hr-HR" sz="2800" b="1" dirty="0" err="1" smtClean="0"/>
              <a:t>aren’t</a:t>
            </a:r>
            <a:r>
              <a:rPr lang="hr-HR" sz="2800" b="1" dirty="0" smtClean="0"/>
              <a:t>)</a:t>
            </a:r>
            <a:endParaRPr lang="hr-HR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74988" y="2228281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smtClean="0"/>
              <a:t>I </a:t>
            </a:r>
            <a:endParaRPr lang="hr-HR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963520" y="2144903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smtClean="0"/>
              <a:t>he</a:t>
            </a:r>
            <a:endParaRPr lang="hr-HR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370293" y="1098775"/>
            <a:ext cx="178173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smtClean="0"/>
              <a:t>am </a:t>
            </a:r>
            <a:r>
              <a:rPr lang="hr-HR" sz="2800" b="1" dirty="0" err="1" smtClean="0"/>
              <a:t>not</a:t>
            </a:r>
            <a:endParaRPr lang="hr-HR" sz="2800" b="1" dirty="0" smtClean="0"/>
          </a:p>
          <a:p>
            <a:endParaRPr lang="hr-HR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48685" y="3015974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it</a:t>
            </a:r>
            <a:endParaRPr lang="hr-HR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9563100" y="2144903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you</a:t>
            </a:r>
            <a:endParaRPr lang="hr-HR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607456" y="2489891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we</a:t>
            </a:r>
            <a:endParaRPr lang="hr-HR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563100" y="2914907"/>
            <a:ext cx="1512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    </a:t>
            </a:r>
            <a:r>
              <a:rPr lang="hr-HR" sz="2800" b="1" dirty="0" err="1" smtClean="0"/>
              <a:t>they</a:t>
            </a:r>
            <a:endParaRPr lang="hr-HR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28988" y="1790433"/>
            <a:ext cx="1458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Ti nisi -</a:t>
            </a:r>
            <a:endParaRPr lang="hr-HR" sz="28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240367" y="2310006"/>
            <a:ext cx="1488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On nije -</a:t>
            </a:r>
            <a:endParaRPr lang="hr-HR" sz="28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211235" y="2889535"/>
            <a:ext cx="173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Ona nije -</a:t>
            </a:r>
            <a:endParaRPr lang="hr-HR" sz="2800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144930" y="3396746"/>
            <a:ext cx="1593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Ono nije - </a:t>
            </a:r>
            <a:endParaRPr lang="hr-HR" sz="2800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211234" y="3973654"/>
            <a:ext cx="173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Mi nismo - </a:t>
            </a:r>
            <a:endParaRPr lang="hr-HR" sz="28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290609" y="4509562"/>
            <a:ext cx="1447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Vi niste -  </a:t>
            </a:r>
            <a:endParaRPr lang="hr-HR" sz="2800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144930" y="4988094"/>
            <a:ext cx="3088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Oni (one, ona) nisu -</a:t>
            </a:r>
            <a:endParaRPr lang="hr-HR" sz="28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1949450" y="1260178"/>
            <a:ext cx="1506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I am </a:t>
            </a:r>
            <a:r>
              <a:rPr lang="hr-HR" sz="2800" i="1" dirty="0" err="1" smtClean="0"/>
              <a:t>not</a:t>
            </a:r>
            <a:endParaRPr lang="hr-HR" sz="2800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1509995" y="1830407"/>
            <a:ext cx="1892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You are </a:t>
            </a:r>
            <a:r>
              <a:rPr lang="hr-HR" sz="2800" i="1" dirty="0" err="1" smtClean="0"/>
              <a:t>not</a:t>
            </a:r>
            <a:endParaRPr lang="hr-HR" sz="2800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1593943" y="2320458"/>
            <a:ext cx="163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He </a:t>
            </a:r>
            <a:r>
              <a:rPr lang="hr-HR" sz="2800" i="1" dirty="0" err="1" smtClean="0"/>
              <a:t>is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not</a:t>
            </a:r>
            <a:endParaRPr lang="hr-HR" sz="2800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1738219" y="2930861"/>
            <a:ext cx="1754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 smtClean="0"/>
              <a:t>She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is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not</a:t>
            </a:r>
            <a:endParaRPr lang="hr-HR" sz="2800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1576482" y="3410210"/>
            <a:ext cx="177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 smtClean="0"/>
              <a:t>It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is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not</a:t>
            </a:r>
            <a:endParaRPr lang="hr-HR" sz="2800" i="1" dirty="0"/>
          </a:p>
        </p:txBody>
      </p:sp>
      <p:sp>
        <p:nvSpPr>
          <p:cNvPr id="29" name="TextBox 28"/>
          <p:cNvSpPr txBox="1"/>
          <p:nvPr/>
        </p:nvSpPr>
        <p:spPr>
          <a:xfrm>
            <a:off x="1824316" y="3980426"/>
            <a:ext cx="1846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 smtClean="0"/>
              <a:t>We</a:t>
            </a:r>
            <a:r>
              <a:rPr lang="hr-HR" sz="2800" i="1" dirty="0" smtClean="0"/>
              <a:t> are </a:t>
            </a:r>
            <a:r>
              <a:rPr lang="hr-HR" sz="2800" i="1" dirty="0" err="1" smtClean="0"/>
              <a:t>not</a:t>
            </a:r>
            <a:endParaRPr lang="hr-HR" sz="2800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1671920" y="4510418"/>
            <a:ext cx="1946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You are </a:t>
            </a:r>
            <a:r>
              <a:rPr lang="hr-HR" sz="2800" i="1" dirty="0" err="1" smtClean="0"/>
              <a:t>not</a:t>
            </a:r>
            <a:endParaRPr lang="hr-HR" sz="2800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3233178" y="4987329"/>
            <a:ext cx="2214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 smtClean="0"/>
              <a:t>They</a:t>
            </a:r>
            <a:r>
              <a:rPr lang="hr-HR" sz="2800" i="1" dirty="0" smtClean="0"/>
              <a:t> are </a:t>
            </a:r>
            <a:r>
              <a:rPr lang="hr-HR" sz="2800" i="1" dirty="0" err="1" smtClean="0"/>
              <a:t>not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286761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693</Words>
  <Application>Microsoft Office PowerPoint</Application>
  <PresentationFormat>Widescreen</PresentationFormat>
  <Paragraphs>211</Paragraphs>
  <Slides>16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UNIT 1: Who am 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48</cp:revision>
  <dcterms:created xsi:type="dcterms:W3CDTF">2020-09-19T11:02:00Z</dcterms:created>
  <dcterms:modified xsi:type="dcterms:W3CDTF">2020-09-20T15:01:12Z</dcterms:modified>
</cp:coreProperties>
</file>